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56" r:id="rId2"/>
    <p:sldId id="329" r:id="rId3"/>
    <p:sldId id="305" r:id="rId4"/>
    <p:sldId id="306" r:id="rId5"/>
    <p:sldId id="320" r:id="rId6"/>
    <p:sldId id="286" r:id="rId7"/>
    <p:sldId id="281" r:id="rId8"/>
    <p:sldId id="297" r:id="rId9"/>
    <p:sldId id="302" r:id="rId10"/>
    <p:sldId id="301" r:id="rId11"/>
    <p:sldId id="303" r:id="rId12"/>
    <p:sldId id="304" r:id="rId13"/>
    <p:sldId id="299" r:id="rId14"/>
    <p:sldId id="298" r:id="rId15"/>
    <p:sldId id="331" r:id="rId16"/>
    <p:sldId id="315" r:id="rId17"/>
    <p:sldId id="330" r:id="rId18"/>
    <p:sldId id="293" r:id="rId19"/>
    <p:sldId id="309" r:id="rId20"/>
    <p:sldId id="291" r:id="rId21"/>
    <p:sldId id="289" r:id="rId22"/>
    <p:sldId id="337" r:id="rId23"/>
    <p:sldId id="312" r:id="rId24"/>
    <p:sldId id="310" r:id="rId25"/>
    <p:sldId id="336" r:id="rId26"/>
    <p:sldId id="311" r:id="rId27"/>
    <p:sldId id="313" r:id="rId28"/>
    <p:sldId id="316" r:id="rId29"/>
    <p:sldId id="314" r:id="rId30"/>
    <p:sldId id="296" r:id="rId31"/>
    <p:sldId id="319" r:id="rId32"/>
    <p:sldId id="321" r:id="rId33"/>
    <p:sldId id="325" r:id="rId34"/>
    <p:sldId id="322" r:id="rId35"/>
    <p:sldId id="334" r:id="rId36"/>
    <p:sldId id="317" r:id="rId37"/>
    <p:sldId id="294" r:id="rId38"/>
    <p:sldId id="284" r:id="rId39"/>
    <p:sldId id="332" r:id="rId40"/>
    <p:sldId id="295" r:id="rId41"/>
    <p:sldId id="285" r:id="rId42"/>
    <p:sldId id="327" r:id="rId43"/>
    <p:sldId id="328" r:id="rId44"/>
    <p:sldId id="292" r:id="rId45"/>
    <p:sldId id="335" r:id="rId46"/>
    <p:sldId id="300" r:id="rId47"/>
    <p:sldId id="326" r:id="rId48"/>
    <p:sldId id="333" r:id="rId49"/>
    <p:sldId id="339" r:id="rId50"/>
    <p:sldId id="279" r:id="rId51"/>
    <p:sldId id="323" r:id="rId52"/>
    <p:sldId id="338" r:id="rId53"/>
  </p:sldIdLst>
  <p:sldSz cx="9144000" cy="6858000" type="screen4x3"/>
  <p:notesSz cx="6858000" cy="9144000"/>
  <p:defaultTextStyle>
    <a:defPPr>
      <a:defRPr lang="ja-JP"/>
    </a:defPPr>
    <a:lvl1pPr algn="l" rtl="0" fontAlgn="base">
      <a:spcBef>
        <a:spcPct val="0"/>
      </a:spcBef>
      <a:spcAft>
        <a:spcPct val="0"/>
      </a:spcAft>
      <a:defRPr kumimoji="1" sz="24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24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24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24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2400" kern="1200">
        <a:solidFill>
          <a:schemeClr val="tx1"/>
        </a:solidFill>
        <a:latin typeface="Arial" charset="0"/>
        <a:ea typeface="ＭＳ Ｐゴシック" charset="-128"/>
        <a:cs typeface="+mn-cs"/>
      </a:defRPr>
    </a:lvl5pPr>
    <a:lvl6pPr marL="2286000" algn="l" defTabSz="914400" rtl="0" eaLnBrk="1" latinLnBrk="0" hangingPunct="1">
      <a:defRPr kumimoji="1" sz="2400" kern="1200">
        <a:solidFill>
          <a:schemeClr val="tx1"/>
        </a:solidFill>
        <a:latin typeface="Arial" charset="0"/>
        <a:ea typeface="ＭＳ Ｐゴシック" charset="-128"/>
        <a:cs typeface="+mn-cs"/>
      </a:defRPr>
    </a:lvl6pPr>
    <a:lvl7pPr marL="2743200" algn="l" defTabSz="914400" rtl="0" eaLnBrk="1" latinLnBrk="0" hangingPunct="1">
      <a:defRPr kumimoji="1" sz="2400" kern="1200">
        <a:solidFill>
          <a:schemeClr val="tx1"/>
        </a:solidFill>
        <a:latin typeface="Arial" charset="0"/>
        <a:ea typeface="ＭＳ Ｐゴシック" charset="-128"/>
        <a:cs typeface="+mn-cs"/>
      </a:defRPr>
    </a:lvl7pPr>
    <a:lvl8pPr marL="3200400" algn="l" defTabSz="914400" rtl="0" eaLnBrk="1" latinLnBrk="0" hangingPunct="1">
      <a:defRPr kumimoji="1" sz="2400" kern="1200">
        <a:solidFill>
          <a:schemeClr val="tx1"/>
        </a:solidFill>
        <a:latin typeface="Arial" charset="0"/>
        <a:ea typeface="ＭＳ Ｐゴシック" charset="-128"/>
        <a:cs typeface="+mn-cs"/>
      </a:defRPr>
    </a:lvl8pPr>
    <a:lvl9pPr marL="3657600" algn="l" defTabSz="914400" rtl="0" eaLnBrk="1" latinLnBrk="0" hangingPunct="1">
      <a:defRPr kumimoji="1"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C5"/>
    <a:srgbClr val="000080"/>
    <a:srgbClr val="D30000"/>
    <a:srgbClr val="004080"/>
    <a:srgbClr val="19191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07" autoAdjust="0"/>
    <p:restoredTop sz="85354" autoAdjust="0"/>
  </p:normalViewPr>
  <p:slideViewPr>
    <p:cSldViewPr>
      <p:cViewPr varScale="1">
        <p:scale>
          <a:sx n="91" d="100"/>
          <a:sy n="91" d="100"/>
        </p:scale>
        <p:origin x="1219" y="58"/>
      </p:cViewPr>
      <p:guideLst>
        <p:guide orient="horz" pos="2160"/>
        <p:guide pos="2880"/>
      </p:guideLst>
    </p:cSldViewPr>
  </p:slideViewPr>
  <p:notesTextViewPr>
    <p:cViewPr>
      <p:scale>
        <a:sx n="100" d="100"/>
        <a:sy n="100" d="100"/>
      </p:scale>
      <p:origin x="0" y="0"/>
    </p:cViewPr>
  </p:notesTextViewPr>
  <p:sorterViewPr>
    <p:cViewPr>
      <p:scale>
        <a:sx n="143" d="100"/>
        <a:sy n="14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njinkai\Dropbox\20.2&#26032;&#22411;&#12467;&#12525;&#12490;&#12454;&#12452;&#12523;&#12473;\&#12463;&#12441;&#12521;&#12501;&#12486;&#12441;&#12540;&#1247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njinkai\Dropbox\20.2&#26032;&#22411;&#12467;&#12525;&#12490;&#12454;&#12452;&#12523;&#12473;\&#12463;&#12441;&#12521;&#12501;&#12486;&#12441;&#12540;&#1247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njinkai\Dropbox\20.2&#26032;&#22411;&#12467;&#12525;&#12490;&#12454;&#12452;&#12523;&#12473;\&#12463;&#12441;&#12521;&#12501;&#12486;&#12441;&#12540;&#12479;.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enjinkai\Dropbox\20.2&#26032;&#22411;&#12467;&#12525;&#12490;&#12454;&#12452;&#12523;&#12473;\&#12463;&#12441;&#12521;&#12501;&#12486;&#12441;&#12540;&#12479;.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年齢別確定患者数</a:t>
            </a:r>
          </a:p>
        </c:rich>
      </c:tx>
      <c:layout>
        <c:manualLayout>
          <c:xMode val="edge"/>
          <c:yMode val="edge"/>
          <c:x val="0.32892178646817022"/>
          <c:y val="2.442036354934921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9833907343628482E-2"/>
          <c:y val="0.1036508763983489"/>
          <c:w val="0.91134762804132874"/>
          <c:h val="0.83223231606744552"/>
        </c:manualLayout>
      </c:layout>
      <c:barChart>
        <c:barDir val="col"/>
        <c:grouping val="clustered"/>
        <c:varyColors val="0"/>
        <c:ser>
          <c:idx val="0"/>
          <c:order val="0"/>
          <c:spPr>
            <a:solidFill>
              <a:srgbClr val="FFC000"/>
            </a:solidFill>
            <a:ln>
              <a:noFill/>
            </a:ln>
            <a:effectLst/>
          </c:spPr>
          <c:invertIfNegative val="0"/>
          <c:cat>
            <c:strRef>
              <c:f>年齢別患者数!$B$1:$J$1</c:f>
              <c:strCache>
                <c:ptCount val="9"/>
                <c:pt idx="0">
                  <c:v>0-9</c:v>
                </c:pt>
                <c:pt idx="1">
                  <c:v>10-19</c:v>
                </c:pt>
                <c:pt idx="2">
                  <c:v>20-29</c:v>
                </c:pt>
                <c:pt idx="3">
                  <c:v>30-39</c:v>
                </c:pt>
                <c:pt idx="4">
                  <c:v>40-49</c:v>
                </c:pt>
                <c:pt idx="5">
                  <c:v>50-59</c:v>
                </c:pt>
                <c:pt idx="6">
                  <c:v>60-69</c:v>
                </c:pt>
                <c:pt idx="7">
                  <c:v>70-79</c:v>
                </c:pt>
                <c:pt idx="8">
                  <c:v>80歳以上</c:v>
                </c:pt>
              </c:strCache>
            </c:strRef>
          </c:cat>
          <c:val>
            <c:numRef>
              <c:f>年齢別患者数!$B$2:$J$2</c:f>
              <c:numCache>
                <c:formatCode>General</c:formatCode>
                <c:ptCount val="9"/>
                <c:pt idx="0">
                  <c:v>416</c:v>
                </c:pt>
                <c:pt idx="1">
                  <c:v>549</c:v>
                </c:pt>
                <c:pt idx="2">
                  <c:v>3619</c:v>
                </c:pt>
                <c:pt idx="3">
                  <c:v>7600</c:v>
                </c:pt>
                <c:pt idx="4">
                  <c:v>8571</c:v>
                </c:pt>
                <c:pt idx="5">
                  <c:v>10008</c:v>
                </c:pt>
                <c:pt idx="6">
                  <c:v>8583</c:v>
                </c:pt>
                <c:pt idx="7">
                  <c:v>3918</c:v>
                </c:pt>
                <c:pt idx="8">
                  <c:v>1408</c:v>
                </c:pt>
              </c:numCache>
            </c:numRef>
          </c:val>
          <c:extLst>
            <c:ext xmlns:c16="http://schemas.microsoft.com/office/drawing/2014/chart" uri="{C3380CC4-5D6E-409C-BE32-E72D297353CC}">
              <c16:uniqueId val="{00000000-D962-1C40-8C55-89B1F9F810AB}"/>
            </c:ext>
          </c:extLst>
        </c:ser>
        <c:dLbls>
          <c:showLegendKey val="0"/>
          <c:showVal val="0"/>
          <c:showCatName val="0"/>
          <c:showSerName val="0"/>
          <c:showPercent val="0"/>
          <c:showBubbleSize val="0"/>
        </c:dLbls>
        <c:gapWidth val="219"/>
        <c:overlap val="-27"/>
        <c:axId val="346637119"/>
        <c:axId val="345087103"/>
      </c:barChart>
      <c:catAx>
        <c:axId val="34663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45087103"/>
        <c:crosses val="autoZero"/>
        <c:auto val="1"/>
        <c:lblAlgn val="ctr"/>
        <c:lblOffset val="100"/>
        <c:noMultiLvlLbl val="0"/>
      </c:catAx>
      <c:valAx>
        <c:axId val="345087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46637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年齢別死亡率</a:t>
            </a:r>
            <a:endParaRPr lang="en-US" altLang="ja-JP" sz="2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rgbClr val="FFC000"/>
            </a:solidFill>
            <a:ln>
              <a:noFill/>
            </a:ln>
            <a:effectLst/>
          </c:spPr>
          <c:invertIfNegative val="0"/>
          <c:cat>
            <c:strRef>
              <c:f>年齢別死亡率!$B$1:$J$1</c:f>
              <c:strCache>
                <c:ptCount val="9"/>
                <c:pt idx="0">
                  <c:v>0-9</c:v>
                </c:pt>
                <c:pt idx="1">
                  <c:v>10-19</c:v>
                </c:pt>
                <c:pt idx="2">
                  <c:v>20-29</c:v>
                </c:pt>
                <c:pt idx="3">
                  <c:v>30-39</c:v>
                </c:pt>
                <c:pt idx="4">
                  <c:v>40-49</c:v>
                </c:pt>
                <c:pt idx="5">
                  <c:v>50-59</c:v>
                </c:pt>
                <c:pt idx="6">
                  <c:v>60-69</c:v>
                </c:pt>
                <c:pt idx="7">
                  <c:v>70-79</c:v>
                </c:pt>
                <c:pt idx="8">
                  <c:v>80歳以上</c:v>
                </c:pt>
              </c:strCache>
            </c:strRef>
          </c:cat>
          <c:val>
            <c:numRef>
              <c:f>年齢別死亡率!$B$2:$J$2</c:f>
              <c:numCache>
                <c:formatCode>General</c:formatCode>
                <c:ptCount val="9"/>
                <c:pt idx="0">
                  <c:v>0</c:v>
                </c:pt>
                <c:pt idx="1">
                  <c:v>0.2</c:v>
                </c:pt>
                <c:pt idx="2">
                  <c:v>0.2</c:v>
                </c:pt>
                <c:pt idx="3">
                  <c:v>0.2</c:v>
                </c:pt>
                <c:pt idx="4">
                  <c:v>0.4</c:v>
                </c:pt>
                <c:pt idx="5">
                  <c:v>1.3</c:v>
                </c:pt>
                <c:pt idx="6">
                  <c:v>3.6</c:v>
                </c:pt>
                <c:pt idx="7">
                  <c:v>8</c:v>
                </c:pt>
                <c:pt idx="8">
                  <c:v>14.8</c:v>
                </c:pt>
              </c:numCache>
            </c:numRef>
          </c:val>
          <c:extLst>
            <c:ext xmlns:c16="http://schemas.microsoft.com/office/drawing/2014/chart" uri="{C3380CC4-5D6E-409C-BE32-E72D297353CC}">
              <c16:uniqueId val="{00000000-4FA3-6444-BD15-9AF445D4EE2A}"/>
            </c:ext>
          </c:extLst>
        </c:ser>
        <c:dLbls>
          <c:showLegendKey val="0"/>
          <c:showVal val="0"/>
          <c:showCatName val="0"/>
          <c:showSerName val="0"/>
          <c:showPercent val="0"/>
          <c:showBubbleSize val="0"/>
        </c:dLbls>
        <c:gapWidth val="219"/>
        <c:overlap val="-27"/>
        <c:axId val="346637119"/>
        <c:axId val="345087103"/>
      </c:barChart>
      <c:catAx>
        <c:axId val="3466371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345087103"/>
        <c:crosses val="autoZero"/>
        <c:auto val="1"/>
        <c:lblAlgn val="ctr"/>
        <c:lblOffset val="100"/>
        <c:noMultiLvlLbl val="0"/>
      </c:catAx>
      <c:valAx>
        <c:axId val="3450871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3466371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kumimoji="1" lang="ja-JP" altLang="en-US" sz="2400" b="0" i="0" u="none" strike="noStrike" baseline="0">
                <a:effectLst/>
              </a:rPr>
              <a:t>年齢別生存数と死亡数</a:t>
            </a:r>
            <a:r>
              <a:rPr lang="ja-JP" altLang="en-US" sz="2400" b="0" i="0" u="none" strike="noStrike" baseline="0"/>
              <a:t> </a:t>
            </a:r>
            <a:endParaRPr lang="ja-JP" altLang="en-US" sz="2400"/>
          </a:p>
        </c:rich>
      </c:tx>
      <c:layout>
        <c:manualLayout>
          <c:xMode val="edge"/>
          <c:yMode val="edge"/>
          <c:x val="0.30299463581614622"/>
          <c:y val="1.705692292342995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stacked"/>
        <c:varyColors val="0"/>
        <c:ser>
          <c:idx val="0"/>
          <c:order val="0"/>
          <c:tx>
            <c:strRef>
              <c:f>年齢別患者数!$A$3</c:f>
              <c:strCache>
                <c:ptCount val="1"/>
                <c:pt idx="0">
                  <c:v>死亡例</c:v>
                </c:pt>
              </c:strCache>
            </c:strRef>
          </c:tx>
          <c:spPr>
            <a:solidFill>
              <a:schemeClr val="tx1">
                <a:lumMod val="50000"/>
                <a:lumOff val="50000"/>
              </a:schemeClr>
            </a:solidFill>
            <a:ln>
              <a:noFill/>
            </a:ln>
            <a:effectLst/>
          </c:spPr>
          <c:invertIfNegative val="0"/>
          <c:cat>
            <c:strRef>
              <c:f>年齢別患者数!$B$1:$J$1</c:f>
              <c:strCache>
                <c:ptCount val="9"/>
                <c:pt idx="0">
                  <c:v>0-9</c:v>
                </c:pt>
                <c:pt idx="1">
                  <c:v>10-19</c:v>
                </c:pt>
                <c:pt idx="2">
                  <c:v>20-29</c:v>
                </c:pt>
                <c:pt idx="3">
                  <c:v>30-39</c:v>
                </c:pt>
                <c:pt idx="4">
                  <c:v>40-49</c:v>
                </c:pt>
                <c:pt idx="5">
                  <c:v>50-59</c:v>
                </c:pt>
                <c:pt idx="6">
                  <c:v>60-69</c:v>
                </c:pt>
                <c:pt idx="7">
                  <c:v>70-79</c:v>
                </c:pt>
                <c:pt idx="8">
                  <c:v>80歳以上</c:v>
                </c:pt>
              </c:strCache>
            </c:strRef>
          </c:cat>
          <c:val>
            <c:numRef>
              <c:f>年齢別患者数!$B$3:$J$3</c:f>
              <c:numCache>
                <c:formatCode>General</c:formatCode>
                <c:ptCount val="9"/>
                <c:pt idx="0">
                  <c:v>0</c:v>
                </c:pt>
                <c:pt idx="1">
                  <c:v>1</c:v>
                </c:pt>
                <c:pt idx="2">
                  <c:v>7</c:v>
                </c:pt>
                <c:pt idx="3">
                  <c:v>18</c:v>
                </c:pt>
                <c:pt idx="4">
                  <c:v>38</c:v>
                </c:pt>
                <c:pt idx="5">
                  <c:v>130</c:v>
                </c:pt>
                <c:pt idx="6">
                  <c:v>309</c:v>
                </c:pt>
                <c:pt idx="7">
                  <c:v>312</c:v>
                </c:pt>
                <c:pt idx="8">
                  <c:v>208</c:v>
                </c:pt>
              </c:numCache>
            </c:numRef>
          </c:val>
          <c:extLst>
            <c:ext xmlns:c16="http://schemas.microsoft.com/office/drawing/2014/chart" uri="{C3380CC4-5D6E-409C-BE32-E72D297353CC}">
              <c16:uniqueId val="{00000000-BE3F-484C-BD0E-3FE1E733852A}"/>
            </c:ext>
          </c:extLst>
        </c:ser>
        <c:ser>
          <c:idx val="1"/>
          <c:order val="1"/>
          <c:tx>
            <c:strRef>
              <c:f>年齢別患者数!$A$4</c:f>
              <c:strCache>
                <c:ptCount val="1"/>
                <c:pt idx="0">
                  <c:v>生存例</c:v>
                </c:pt>
              </c:strCache>
            </c:strRef>
          </c:tx>
          <c:spPr>
            <a:solidFill>
              <a:srgbClr val="FFC000"/>
            </a:solidFill>
            <a:ln>
              <a:noFill/>
            </a:ln>
            <a:effectLst/>
          </c:spPr>
          <c:invertIfNegative val="0"/>
          <c:cat>
            <c:strRef>
              <c:f>年齢別患者数!$B$1:$J$1</c:f>
              <c:strCache>
                <c:ptCount val="9"/>
                <c:pt idx="0">
                  <c:v>0-9</c:v>
                </c:pt>
                <c:pt idx="1">
                  <c:v>10-19</c:v>
                </c:pt>
                <c:pt idx="2">
                  <c:v>20-29</c:v>
                </c:pt>
                <c:pt idx="3">
                  <c:v>30-39</c:v>
                </c:pt>
                <c:pt idx="4">
                  <c:v>40-49</c:v>
                </c:pt>
                <c:pt idx="5">
                  <c:v>50-59</c:v>
                </c:pt>
                <c:pt idx="6">
                  <c:v>60-69</c:v>
                </c:pt>
                <c:pt idx="7">
                  <c:v>70-79</c:v>
                </c:pt>
                <c:pt idx="8">
                  <c:v>80歳以上</c:v>
                </c:pt>
              </c:strCache>
            </c:strRef>
          </c:cat>
          <c:val>
            <c:numRef>
              <c:f>年齢別患者数!$B$4:$J$4</c:f>
              <c:numCache>
                <c:formatCode>General</c:formatCode>
                <c:ptCount val="9"/>
                <c:pt idx="0">
                  <c:v>416</c:v>
                </c:pt>
                <c:pt idx="1">
                  <c:v>548</c:v>
                </c:pt>
                <c:pt idx="2">
                  <c:v>3612</c:v>
                </c:pt>
                <c:pt idx="3">
                  <c:v>7582</c:v>
                </c:pt>
                <c:pt idx="4">
                  <c:v>8533</c:v>
                </c:pt>
                <c:pt idx="5">
                  <c:v>9878</c:v>
                </c:pt>
                <c:pt idx="6">
                  <c:v>8274</c:v>
                </c:pt>
                <c:pt idx="7">
                  <c:v>3606</c:v>
                </c:pt>
                <c:pt idx="8">
                  <c:v>1200</c:v>
                </c:pt>
              </c:numCache>
            </c:numRef>
          </c:val>
          <c:extLst>
            <c:ext xmlns:c16="http://schemas.microsoft.com/office/drawing/2014/chart" uri="{C3380CC4-5D6E-409C-BE32-E72D297353CC}">
              <c16:uniqueId val="{00000001-BE3F-484C-BD0E-3FE1E733852A}"/>
            </c:ext>
          </c:extLst>
        </c:ser>
        <c:dLbls>
          <c:showLegendKey val="0"/>
          <c:showVal val="0"/>
          <c:showCatName val="0"/>
          <c:showSerName val="0"/>
          <c:showPercent val="0"/>
          <c:showBubbleSize val="0"/>
        </c:dLbls>
        <c:gapWidth val="150"/>
        <c:overlap val="100"/>
        <c:axId val="380858447"/>
        <c:axId val="380915231"/>
      </c:barChart>
      <c:catAx>
        <c:axId val="3808584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80915231"/>
        <c:crosses val="autoZero"/>
        <c:auto val="1"/>
        <c:lblAlgn val="ctr"/>
        <c:lblOffset val="100"/>
        <c:noMultiLvlLbl val="0"/>
      </c:catAx>
      <c:valAx>
        <c:axId val="3809152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80858447"/>
        <c:crosses val="autoZero"/>
        <c:crossBetween val="between"/>
      </c:valAx>
      <c:spPr>
        <a:noFill/>
        <a:ln>
          <a:noFill/>
        </a:ln>
        <a:effectLst/>
      </c:spPr>
    </c:plotArea>
    <c:legend>
      <c:legendPos val="b"/>
      <c:layout>
        <c:manualLayout>
          <c:xMode val="edge"/>
          <c:yMode val="edge"/>
          <c:x val="0.36357384582540936"/>
          <c:y val="0.87594353201481534"/>
          <c:w val="0.26593572936340404"/>
          <c:h val="6.2946556338275686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2400"/>
              <a:t>死亡率（</a:t>
            </a:r>
            <a:r>
              <a:rPr lang="en-US" altLang="ja-JP" sz="2400" dirty="0"/>
              <a:t>44672</a:t>
            </a:r>
            <a:r>
              <a:rPr lang="ja-JP" altLang="en-US" sz="2400"/>
              <a:t>症例）</a:t>
            </a:r>
          </a:p>
        </c:rich>
      </c:tx>
      <c:layout>
        <c:manualLayout>
          <c:xMode val="edge"/>
          <c:yMode val="edge"/>
          <c:x val="0.28607947712769399"/>
          <c:y val="4.612735337099296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spPr>
            <a:solidFill>
              <a:srgbClr val="FFC000"/>
            </a:solidFill>
            <a:ln>
              <a:noFill/>
            </a:ln>
            <a:effectLst/>
          </c:spPr>
          <c:invertIfNegative val="0"/>
          <c:cat>
            <c:strRef>
              <c:f>死亡率!$B$1:$G$1</c:f>
              <c:strCache>
                <c:ptCount val="6"/>
                <c:pt idx="0">
                  <c:v>無し</c:v>
                </c:pt>
                <c:pt idx="1">
                  <c:v>高血圧</c:v>
                </c:pt>
                <c:pt idx="2">
                  <c:v>糖尿病</c:v>
                </c:pt>
                <c:pt idx="3">
                  <c:v>心血管障害</c:v>
                </c:pt>
                <c:pt idx="4">
                  <c:v>慢性呼吸器疾患</c:v>
                </c:pt>
                <c:pt idx="5">
                  <c:v>悪性腫瘍</c:v>
                </c:pt>
              </c:strCache>
            </c:strRef>
          </c:cat>
          <c:val>
            <c:numRef>
              <c:f>死亡率!$B$2:$G$2</c:f>
              <c:numCache>
                <c:formatCode>General</c:formatCode>
                <c:ptCount val="6"/>
                <c:pt idx="0">
                  <c:v>0.9</c:v>
                </c:pt>
                <c:pt idx="1">
                  <c:v>6</c:v>
                </c:pt>
                <c:pt idx="2">
                  <c:v>7.3</c:v>
                </c:pt>
                <c:pt idx="3">
                  <c:v>10.5</c:v>
                </c:pt>
                <c:pt idx="4">
                  <c:v>6.3</c:v>
                </c:pt>
                <c:pt idx="5">
                  <c:v>5.6</c:v>
                </c:pt>
              </c:numCache>
            </c:numRef>
          </c:val>
          <c:extLst>
            <c:ext xmlns:c16="http://schemas.microsoft.com/office/drawing/2014/chart" uri="{C3380CC4-5D6E-409C-BE32-E72D297353CC}">
              <c16:uniqueId val="{00000000-E164-A847-AC7C-115855DFCD2C}"/>
            </c:ext>
          </c:extLst>
        </c:ser>
        <c:dLbls>
          <c:showLegendKey val="0"/>
          <c:showVal val="0"/>
          <c:showCatName val="0"/>
          <c:showSerName val="0"/>
          <c:showPercent val="0"/>
          <c:showBubbleSize val="0"/>
        </c:dLbls>
        <c:gapWidth val="219"/>
        <c:overlap val="-27"/>
        <c:axId val="347834223"/>
        <c:axId val="346749903"/>
      </c:barChart>
      <c:catAx>
        <c:axId val="347834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46749903"/>
        <c:crosses val="autoZero"/>
        <c:auto val="1"/>
        <c:lblAlgn val="ctr"/>
        <c:lblOffset val="100"/>
        <c:noMultiLvlLbl val="0"/>
      </c:catAx>
      <c:valAx>
        <c:axId val="34674990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ja-JP"/>
          </a:p>
        </c:txPr>
        <c:crossAx val="34783422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ja-JP" altLang="en-US" sz="2400"/>
              <a:t>症状の出現頻度</a:t>
            </a:r>
          </a:p>
        </c:rich>
      </c:tx>
      <c:layout>
        <c:manualLayout>
          <c:xMode val="edge"/>
          <c:yMode val="edge"/>
          <c:x val="0.36904179366124767"/>
          <c:y val="4.6417829262367157E-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51181353612256"/>
          <c:y val="0.15499108772642395"/>
          <c:w val="0.78619309078138511"/>
          <c:h val="0.75546022751921305"/>
        </c:manualLayout>
      </c:layout>
      <c:barChart>
        <c:barDir val="bar"/>
        <c:grouping val="clustered"/>
        <c:varyColors val="0"/>
        <c:ser>
          <c:idx val="0"/>
          <c:order val="0"/>
          <c:spPr>
            <a:solidFill>
              <a:srgbClr val="00B0F0"/>
            </a:solidFill>
            <a:ln>
              <a:noFill/>
            </a:ln>
            <a:effectLst/>
          </c:spPr>
          <c:invertIfNegative val="0"/>
          <c:dLbls>
            <c:dLbl>
              <c:idx val="1"/>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2-FA5E-154E-816B-64962B4A870E}"/>
                </c:ext>
              </c:extLst>
            </c:dLbl>
            <c:dLbl>
              <c:idx val="6"/>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extLst>
                <c:ext xmlns:c16="http://schemas.microsoft.com/office/drawing/2014/chart" uri="{C3380CC4-5D6E-409C-BE32-E72D297353CC}">
                  <c16:uniqueId val="{00000003-FA5E-154E-816B-64962B4A870E}"/>
                </c:ext>
              </c:extLst>
            </c:dLbl>
            <c:dLbl>
              <c:idx val="7"/>
              <c:layout>
                <c:manualLayout>
                  <c:x val="1.0810550513604512E-2"/>
                  <c:y val="6.0543393643134359E-3"/>
                </c:manualLayout>
              </c:layout>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FF0000"/>
                      </a:solidFill>
                      <a:latin typeface="+mn-lt"/>
                      <a:ea typeface="+mn-ea"/>
                      <a:cs typeface="+mn-cs"/>
                    </a:defRPr>
                  </a:pPr>
                  <a:endParaRPr lang="ja-JP"/>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A5E-154E-816B-64962B4A870E}"/>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Sheet4!$A$3:$A$10</c:f>
              <c:strCache>
                <c:ptCount val="8"/>
                <c:pt idx="0">
                  <c:v>咳</c:v>
                </c:pt>
                <c:pt idx="1">
                  <c:v>倦怠感</c:v>
                </c:pt>
                <c:pt idx="2">
                  <c:v>痰</c:v>
                </c:pt>
                <c:pt idx="3">
                  <c:v>頭痛</c:v>
                </c:pt>
                <c:pt idx="4">
                  <c:v>血痰</c:v>
                </c:pt>
                <c:pt idx="5">
                  <c:v>下痢</c:v>
                </c:pt>
                <c:pt idx="6">
                  <c:v>呼吸困難</c:v>
                </c:pt>
                <c:pt idx="7">
                  <c:v>発熱</c:v>
                </c:pt>
              </c:strCache>
            </c:strRef>
          </c:cat>
          <c:val>
            <c:numRef>
              <c:f>Sheet4!$B$3:$B$10</c:f>
              <c:numCache>
                <c:formatCode>0%</c:formatCode>
                <c:ptCount val="8"/>
                <c:pt idx="0">
                  <c:v>0.76</c:v>
                </c:pt>
                <c:pt idx="1">
                  <c:v>0.44</c:v>
                </c:pt>
                <c:pt idx="2">
                  <c:v>0.76</c:v>
                </c:pt>
                <c:pt idx="3">
                  <c:v>0.08</c:v>
                </c:pt>
                <c:pt idx="4">
                  <c:v>0.05</c:v>
                </c:pt>
                <c:pt idx="5">
                  <c:v>0.28000000000000003</c:v>
                </c:pt>
                <c:pt idx="6">
                  <c:v>0.55000000000000004</c:v>
                </c:pt>
                <c:pt idx="7">
                  <c:v>0.98</c:v>
                </c:pt>
              </c:numCache>
            </c:numRef>
          </c:val>
          <c:extLst>
            <c:ext xmlns:c16="http://schemas.microsoft.com/office/drawing/2014/chart" uri="{C3380CC4-5D6E-409C-BE32-E72D297353CC}">
              <c16:uniqueId val="{00000000-FA5E-154E-816B-64962B4A870E}"/>
            </c:ext>
          </c:extLst>
        </c:ser>
        <c:dLbls>
          <c:showLegendKey val="0"/>
          <c:showVal val="0"/>
          <c:showCatName val="0"/>
          <c:showSerName val="0"/>
          <c:showPercent val="0"/>
          <c:showBubbleSize val="0"/>
        </c:dLbls>
        <c:gapWidth val="182"/>
        <c:axId val="384431135"/>
        <c:axId val="348922127"/>
      </c:barChart>
      <c:catAx>
        <c:axId val="384431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48922127"/>
        <c:crosses val="autoZero"/>
        <c:auto val="1"/>
        <c:lblAlgn val="ctr"/>
        <c:lblOffset val="100"/>
        <c:noMultiLvlLbl val="0"/>
      </c:catAx>
      <c:valAx>
        <c:axId val="348922127"/>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ja-JP"/>
          </a:p>
        </c:txPr>
        <c:crossAx val="38443113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pitchFamily="28" charset="-128"/>
              </a:defRPr>
            </a:lvl1pPr>
          </a:lstStyle>
          <a:p>
            <a:pPr>
              <a:defRPr/>
            </a:pPr>
            <a:endParaRPr lang="en-US" altLang="ja-JP"/>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pitchFamily="28" charset="-128"/>
              </a:defRPr>
            </a:lvl1pPr>
          </a:lstStyle>
          <a:p>
            <a:pPr>
              <a:defRPr/>
            </a:pPr>
            <a:endParaRPr lang="en-US" altLang="ja-JP"/>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pitchFamily="28" charset="-128"/>
              </a:defRPr>
            </a:lvl1pPr>
          </a:lstStyle>
          <a:p>
            <a:pPr>
              <a:defRPr/>
            </a:pPr>
            <a:endParaRPr lang="en-US" altLang="ja-JP"/>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ea typeface="ＭＳ Ｐゴシック" pitchFamily="28" charset="-128"/>
              </a:defRPr>
            </a:lvl1pPr>
          </a:lstStyle>
          <a:p>
            <a:pPr>
              <a:defRPr/>
            </a:pPr>
            <a:fld id="{728A3C56-6FCB-45B0-A4CA-A11A9DDC8100}" type="slidenum">
              <a:rPr lang="en-US" altLang="ja-JP"/>
              <a:pPr>
                <a:defRPr/>
              </a:pPr>
              <a:t>‹#›</a:t>
            </a:fld>
            <a:endParaRPr lang="en-US" altLang="ja-JP"/>
          </a:p>
        </p:txBody>
      </p:sp>
    </p:spTree>
    <p:extLst>
      <p:ext uri="{BB962C8B-B14F-4D97-AF65-F5344CB8AC3E}">
        <p14:creationId xmlns:p14="http://schemas.microsoft.com/office/powerpoint/2010/main" val="21300319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ゴシック" pitchFamily="2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ゴシック" pitchFamily="2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ゴシック" pitchFamily="2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ゴシック" pitchFamily="2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ゴシック" pitchFamily="2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0AA33AFF-2ACB-4F3A-AF85-A63C9921ACA2}" type="slidenum">
              <a:rPr lang="en-US" altLang="ja-JP" smtClean="0">
                <a:ea typeface="ＭＳ Ｐゴシック" charset="-128"/>
              </a:rPr>
              <a:pPr/>
              <a:t>1</a:t>
            </a:fld>
            <a:endParaRPr lang="en-US" altLang="ja-JP">
              <a:ea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endParaRPr lang="ja-JP" altLang="ja-JP">
              <a:ea typeface="ＭＳ Ｐゴシック" charset="-128"/>
            </a:endParaRPr>
          </a:p>
        </p:txBody>
      </p:sp>
    </p:spTree>
    <p:extLst>
      <p:ext uri="{BB962C8B-B14F-4D97-AF65-F5344CB8AC3E}">
        <p14:creationId xmlns:p14="http://schemas.microsoft.com/office/powerpoint/2010/main" val="2903206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133600" y="1524000"/>
            <a:ext cx="6705600" cy="1828800"/>
          </a:xfrm>
        </p:spPr>
        <p:txBody>
          <a:bodyPr/>
          <a:lstStyle>
            <a:lvl1pPr algn="ctr">
              <a:defRPr sz="4000">
                <a:latin typeface="HGS明朝E" pitchFamily="18" charset="-128"/>
                <a:ea typeface="HGS明朝E" pitchFamily="18" charset="-128"/>
              </a:defRPr>
            </a:lvl1pPr>
          </a:lstStyle>
          <a:p>
            <a:r>
              <a:rPr lang="ja-JP" altLang="en-US"/>
              <a:t>マスタ タイトルの書式設定</a:t>
            </a:r>
            <a:endParaRPr lang="ja-JP" altLang="en-US" dirty="0"/>
          </a:p>
        </p:txBody>
      </p:sp>
      <p:sp>
        <p:nvSpPr>
          <p:cNvPr id="5123" name="Rectangle 3"/>
          <p:cNvSpPr>
            <a:spLocks noGrp="1" noChangeArrowheads="1"/>
          </p:cNvSpPr>
          <p:nvPr>
            <p:ph type="subTitle" idx="1"/>
          </p:nvPr>
        </p:nvSpPr>
        <p:spPr>
          <a:xfrm>
            <a:off x="2133600" y="3733800"/>
            <a:ext cx="6705600" cy="1066800"/>
          </a:xfrm>
        </p:spPr>
        <p:txBody>
          <a:bodyPr/>
          <a:lstStyle>
            <a:lvl1pPr marL="0" indent="0" algn="ctr">
              <a:buFontTx/>
              <a:buNone/>
              <a:defRPr sz="2000">
                <a:solidFill>
                  <a:schemeClr val="bg1">
                    <a:lumMod val="50000"/>
                  </a:schemeClr>
                </a:solidFill>
              </a:defRPr>
            </a:lvl1pPr>
          </a:lstStyle>
          <a:p>
            <a:r>
              <a:rPr lang="ja-JP" altLang="en-US"/>
              <a:t>マスタ サブタイトルの書式設定</a:t>
            </a:r>
            <a:endParaRPr lang="ja-JP" altLang="en-US" dirty="0"/>
          </a:p>
        </p:txBody>
      </p:sp>
      <p:sp>
        <p:nvSpPr>
          <p:cNvPr id="4" name="Rectangle 18"/>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600"/>
            </a:lvl1p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67500" y="533400"/>
            <a:ext cx="2095500" cy="56388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381000" y="533400"/>
            <a:ext cx="6134100" cy="56388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600"/>
            </a:lvl1p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600"/>
            </a:lvl1pPr>
          </a:lstStyle>
          <a:p>
            <a:r>
              <a:rPr lang="ja-JP" altLang="en-US"/>
              <a:t>マスタ タイトルの書式設定</a:t>
            </a:r>
          </a:p>
        </p:txBody>
      </p:sp>
      <p:sp>
        <p:nvSpPr>
          <p:cNvPr id="3" name="コンテンツ プレースホルダ 2"/>
          <p:cNvSpPr>
            <a:spLocks noGrp="1"/>
          </p:cNvSpPr>
          <p:nvPr>
            <p:ph sz="half" idx="1"/>
          </p:nvPr>
        </p:nvSpPr>
        <p:spPr>
          <a:xfrm>
            <a:off x="381000" y="13716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371600"/>
            <a:ext cx="411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sz="3600"/>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sz="3600"/>
            </a:lvl1pPr>
          </a:lstStyle>
          <a:p>
            <a:r>
              <a:rPr lang="ja-JP" altLang="en-US"/>
              <a:t>マスタ タイトルの書式設定</a:t>
            </a:r>
          </a:p>
        </p:txBody>
      </p:sp>
      <p:sp>
        <p:nvSpPr>
          <p:cNvPr id="3"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アイコンをクリックして図を追加</a:t>
            </a:r>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14"/>
          <p:cNvSpPr>
            <a:spLocks noGrp="1" noChangeArrowheads="1"/>
          </p:cNvSpPr>
          <p:nvPr>
            <p:ph type="ftr" sz="quarter" idx="10"/>
          </p:nvPr>
        </p:nvSpPr>
        <p:spPr/>
        <p:txBody>
          <a:bodyPr/>
          <a:lstStyle>
            <a:lvl1pPr>
              <a:defRPr/>
            </a:lvl1pPr>
          </a:lstStyle>
          <a:p>
            <a:pPr>
              <a:defRPr/>
            </a:pPr>
            <a:r>
              <a:rPr lang="en-US" altLang="ja-JP"/>
              <a:t>フッター</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8382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381000" y="1371600"/>
            <a:ext cx="83820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38" name="Rectangle 14"/>
          <p:cNvSpPr>
            <a:spLocks noGrp="1" noChangeArrowheads="1"/>
          </p:cNvSpPr>
          <p:nvPr>
            <p:ph type="ftr" sz="quarter" idx="3"/>
          </p:nvPr>
        </p:nvSpPr>
        <p:spPr bwMode="auto">
          <a:xfrm>
            <a:off x="1828800" y="6553200"/>
            <a:ext cx="56388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ctr">
              <a:defRPr sz="900">
                <a:latin typeface="HGS明朝E" pitchFamily="18" charset="-128"/>
                <a:ea typeface="HGS明朝E" pitchFamily="18" charset="-128"/>
              </a:defRPr>
            </a:lvl1pPr>
          </a:lstStyle>
          <a:p>
            <a:pPr>
              <a:defRPr/>
            </a:pPr>
            <a:r>
              <a:rPr lang="en-US" altLang="ja-JP"/>
              <a:t>フッター</a:t>
            </a:r>
          </a:p>
        </p:txBody>
      </p:sp>
      <p:sp>
        <p:nvSpPr>
          <p:cNvPr id="1039" name="Rectangle 15"/>
          <p:cNvSpPr>
            <a:spLocks noGrp="1" noChangeArrowheads="1"/>
          </p:cNvSpPr>
          <p:nvPr>
            <p:ph type="sldNum" sz="quarter" idx="4"/>
          </p:nvPr>
        </p:nvSpPr>
        <p:spPr bwMode="auto">
          <a:xfrm>
            <a:off x="7543800" y="6553200"/>
            <a:ext cx="1371600" cy="2143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lvl1pPr algn="r">
              <a:defRPr sz="800">
                <a:ea typeface="ＭＳ Ｐゴシック" pitchFamily="28" charset="-128"/>
              </a:defRPr>
            </a:lvl1pPr>
          </a:lstStyle>
          <a:p>
            <a:pPr>
              <a:defRPr/>
            </a:pPr>
            <a:fld id="{A6649756-64AB-4F47-9947-5666D336D73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p:txStyles>
    <p:titleStyle>
      <a:lvl1pPr algn="l" rtl="0" eaLnBrk="1" fontAlgn="base" hangingPunct="1">
        <a:spcBef>
          <a:spcPct val="0"/>
        </a:spcBef>
        <a:spcAft>
          <a:spcPct val="0"/>
        </a:spcAft>
        <a:defRPr kumimoji="1" sz="2000">
          <a:solidFill>
            <a:schemeClr val="tx1"/>
          </a:solidFill>
          <a:latin typeface="+mj-lt"/>
          <a:ea typeface="+mj-ea"/>
          <a:cs typeface="+mj-cs"/>
        </a:defRPr>
      </a:lvl1pPr>
      <a:lvl2pPr algn="l" rtl="0" eaLnBrk="1" fontAlgn="base" hangingPunct="1">
        <a:spcBef>
          <a:spcPct val="0"/>
        </a:spcBef>
        <a:spcAft>
          <a:spcPct val="0"/>
        </a:spcAft>
        <a:defRPr kumimoji="1" sz="2000">
          <a:solidFill>
            <a:schemeClr val="tx1"/>
          </a:solidFill>
          <a:latin typeface="Arial" charset="0"/>
          <a:ea typeface="ＭＳ Ｐゴシック" pitchFamily="28" charset="-128"/>
        </a:defRPr>
      </a:lvl2pPr>
      <a:lvl3pPr algn="l" rtl="0" eaLnBrk="1" fontAlgn="base" hangingPunct="1">
        <a:spcBef>
          <a:spcPct val="0"/>
        </a:spcBef>
        <a:spcAft>
          <a:spcPct val="0"/>
        </a:spcAft>
        <a:defRPr kumimoji="1" sz="2000">
          <a:solidFill>
            <a:schemeClr val="tx1"/>
          </a:solidFill>
          <a:latin typeface="Arial" charset="0"/>
          <a:ea typeface="ＭＳ Ｐゴシック" pitchFamily="28" charset="-128"/>
        </a:defRPr>
      </a:lvl3pPr>
      <a:lvl4pPr algn="l" rtl="0" eaLnBrk="1" fontAlgn="base" hangingPunct="1">
        <a:spcBef>
          <a:spcPct val="0"/>
        </a:spcBef>
        <a:spcAft>
          <a:spcPct val="0"/>
        </a:spcAft>
        <a:defRPr kumimoji="1" sz="2000">
          <a:solidFill>
            <a:schemeClr val="tx1"/>
          </a:solidFill>
          <a:latin typeface="Arial" charset="0"/>
          <a:ea typeface="ＭＳ Ｐゴシック" pitchFamily="28" charset="-128"/>
        </a:defRPr>
      </a:lvl4pPr>
      <a:lvl5pPr algn="l" rtl="0" eaLnBrk="1" fontAlgn="base" hangingPunct="1">
        <a:spcBef>
          <a:spcPct val="0"/>
        </a:spcBef>
        <a:spcAft>
          <a:spcPct val="0"/>
        </a:spcAft>
        <a:defRPr kumimoji="1" sz="2000">
          <a:solidFill>
            <a:schemeClr val="tx1"/>
          </a:solidFill>
          <a:latin typeface="Arial" charset="0"/>
          <a:ea typeface="ＭＳ Ｐゴシック" pitchFamily="28" charset="-128"/>
        </a:defRPr>
      </a:lvl5pPr>
      <a:lvl6pPr marL="457200" algn="l" rtl="0" eaLnBrk="1" fontAlgn="base" hangingPunct="1">
        <a:spcBef>
          <a:spcPct val="0"/>
        </a:spcBef>
        <a:spcAft>
          <a:spcPct val="0"/>
        </a:spcAft>
        <a:defRPr kumimoji="1" sz="2000">
          <a:solidFill>
            <a:schemeClr val="tx1"/>
          </a:solidFill>
          <a:latin typeface="Arial" charset="0"/>
          <a:ea typeface="ＭＳ Ｐゴシック" pitchFamily="28" charset="-128"/>
        </a:defRPr>
      </a:lvl6pPr>
      <a:lvl7pPr marL="914400" algn="l" rtl="0" eaLnBrk="1" fontAlgn="base" hangingPunct="1">
        <a:spcBef>
          <a:spcPct val="0"/>
        </a:spcBef>
        <a:spcAft>
          <a:spcPct val="0"/>
        </a:spcAft>
        <a:defRPr kumimoji="1" sz="2000">
          <a:solidFill>
            <a:schemeClr val="tx1"/>
          </a:solidFill>
          <a:latin typeface="Arial" charset="0"/>
          <a:ea typeface="ＭＳ Ｐゴシック" pitchFamily="28" charset="-128"/>
        </a:defRPr>
      </a:lvl7pPr>
      <a:lvl8pPr marL="1371600" algn="l" rtl="0" eaLnBrk="1" fontAlgn="base" hangingPunct="1">
        <a:spcBef>
          <a:spcPct val="0"/>
        </a:spcBef>
        <a:spcAft>
          <a:spcPct val="0"/>
        </a:spcAft>
        <a:defRPr kumimoji="1" sz="2000">
          <a:solidFill>
            <a:schemeClr val="tx1"/>
          </a:solidFill>
          <a:latin typeface="Arial" charset="0"/>
          <a:ea typeface="ＭＳ Ｐゴシック" pitchFamily="28" charset="-128"/>
        </a:defRPr>
      </a:lvl8pPr>
      <a:lvl9pPr marL="1828800" algn="l" rtl="0" eaLnBrk="1" fontAlgn="base" hangingPunct="1">
        <a:spcBef>
          <a:spcPct val="0"/>
        </a:spcBef>
        <a:spcAft>
          <a:spcPct val="0"/>
        </a:spcAft>
        <a:defRPr kumimoji="1" sz="2000">
          <a:solidFill>
            <a:schemeClr val="tx1"/>
          </a:solidFill>
          <a:latin typeface="Arial" charset="0"/>
          <a:ea typeface="ＭＳ Ｐゴシック" pitchFamily="28" charset="-128"/>
        </a:defRPr>
      </a:lvl9pPr>
    </p:titleStyle>
    <p:bodyStyle>
      <a:lvl1pPr marL="342900" indent="-342900" algn="l" rtl="0" eaLnBrk="1" fontAlgn="base" hangingPunct="1">
        <a:spcBef>
          <a:spcPct val="20000"/>
        </a:spcBef>
        <a:spcAft>
          <a:spcPct val="0"/>
        </a:spcAft>
        <a:buChar char="•"/>
        <a:defRPr kumimoji="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1600">
          <a:solidFill>
            <a:schemeClr val="tx1"/>
          </a:solidFill>
          <a:latin typeface="+mn-lt"/>
          <a:ea typeface="+mn-ea"/>
        </a:defRPr>
      </a:lvl2pPr>
      <a:lvl3pPr marL="1143000" indent="-228600" algn="l" rtl="0" eaLnBrk="1" fontAlgn="base" hangingPunct="1">
        <a:spcBef>
          <a:spcPct val="20000"/>
        </a:spcBef>
        <a:spcAft>
          <a:spcPct val="0"/>
        </a:spcAft>
        <a:buChar char="•"/>
        <a:defRPr kumimoji="1" sz="1600">
          <a:solidFill>
            <a:schemeClr val="tx1"/>
          </a:solidFill>
          <a:latin typeface="+mn-lt"/>
          <a:ea typeface="+mn-ea"/>
        </a:defRPr>
      </a:lvl3pPr>
      <a:lvl4pPr marL="1600200" indent="-228600" algn="l" rtl="0" eaLnBrk="1" fontAlgn="base" hangingPunct="1">
        <a:spcBef>
          <a:spcPct val="20000"/>
        </a:spcBef>
        <a:spcAft>
          <a:spcPct val="0"/>
        </a:spcAft>
        <a:buChar char="–"/>
        <a:defRPr kumimoji="1" sz="1400">
          <a:solidFill>
            <a:schemeClr val="tx1"/>
          </a:solidFill>
          <a:latin typeface="+mn-lt"/>
          <a:ea typeface="+mn-ea"/>
        </a:defRPr>
      </a:lvl4pPr>
      <a:lvl5pPr marL="2057400" indent="-228600" algn="l" rtl="0" eaLnBrk="1" fontAlgn="base" hangingPunct="1">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ubs.rsna.org/doi/10.1148/radiol.2020200432" TargetMode="External"/><Relationship Id="rId2" Type="http://schemas.openxmlformats.org/officeDocument/2006/relationships/hyperlink" Target="https://www.biorxiv.org/content/10.1101/2020.02.20.958785v1.full.pdf"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georgebest1969.typepad.jp/blog/2020/02/covid%E3%81%A8%E5%AF%BE%E5%B3%99%E3%81%99%E3%82%8B%E3%81%9F%E3%82%81%E3%81%AB%E6%97%A5%E6%9C%AC%E7%A4%BE%E4%BC%9A%E3%81%8C%E5%A4%89%E3%82%8F%E3%82%8B%E3%81%B9%E3%81%8D%E3%81%93%E3%81%A8.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2133600" y="1524000"/>
            <a:ext cx="6470848" cy="1828800"/>
          </a:xfrm>
        </p:spPr>
        <p:txBody>
          <a:bodyPr/>
          <a:lstStyle/>
          <a:p>
            <a:r>
              <a:rPr lang="ja-JP" altLang="en-US" sz="3600"/>
              <a:t>新型コロナウイルスの話</a:t>
            </a:r>
            <a:br>
              <a:rPr lang="en-US" altLang="ja-JP" sz="3600" dirty="0"/>
            </a:br>
            <a:r>
              <a:rPr lang="ja-JP" altLang="en-US" sz="3600"/>
              <a:t>我々はどう立ちむかうのか？</a:t>
            </a:r>
            <a:endParaRPr lang="ja-JP" altLang="ja-JP" sz="3600" dirty="0"/>
          </a:p>
        </p:txBody>
      </p:sp>
      <p:sp>
        <p:nvSpPr>
          <p:cNvPr id="3" name="字幕 2">
            <a:extLst>
              <a:ext uri="{FF2B5EF4-FFF2-40B4-BE49-F238E27FC236}">
                <a16:creationId xmlns:a16="http://schemas.microsoft.com/office/drawing/2014/main" id="{EF1B771F-7DEF-A445-BF35-0C1B781603AB}"/>
              </a:ext>
            </a:extLst>
          </p:cNvPr>
          <p:cNvSpPr>
            <a:spLocks noGrp="1"/>
          </p:cNvSpPr>
          <p:nvPr>
            <p:ph type="subTitle" idx="1"/>
          </p:nvPr>
        </p:nvSpPr>
        <p:spPr/>
        <p:txBody>
          <a:bodyPr/>
          <a:lstStyle/>
          <a:p>
            <a:endParaRPr lang="ja-JP"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性別死亡率</a:t>
            </a:r>
            <a:r>
              <a:rPr lang="en-US" altLang="ja-JP" sz="2000" dirty="0"/>
              <a:t>〜</a:t>
            </a:r>
            <a:r>
              <a:rPr lang="ja-JP" altLang="en-US" sz="2000"/>
              <a:t>中国</a:t>
            </a:r>
            <a:r>
              <a:rPr lang="en-US" altLang="ja-JP" sz="2000" dirty="0"/>
              <a:t>44672</a:t>
            </a:r>
            <a:r>
              <a:rPr lang="ja-JP" altLang="en-US" sz="2000"/>
              <a:t>症例のまとめ</a:t>
            </a:r>
            <a:endParaRPr kumimoji="1" lang="ja-JP" altLang="en-US" sz="20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pic>
        <p:nvPicPr>
          <p:cNvPr id="13" name="図 12">
            <a:extLst>
              <a:ext uri="{FF2B5EF4-FFF2-40B4-BE49-F238E27FC236}">
                <a16:creationId xmlns:a16="http://schemas.microsoft.com/office/drawing/2014/main" id="{71C8233B-B9FA-AD43-AED0-17FD5AF0ED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152" y="2348879"/>
            <a:ext cx="8686101" cy="806355"/>
          </a:xfrm>
          <a:prstGeom prst="rect">
            <a:avLst/>
          </a:prstGeom>
        </p:spPr>
      </p:pic>
      <p:pic>
        <p:nvPicPr>
          <p:cNvPr id="15" name="図 14">
            <a:extLst>
              <a:ext uri="{FF2B5EF4-FFF2-40B4-BE49-F238E27FC236}">
                <a16:creationId xmlns:a16="http://schemas.microsoft.com/office/drawing/2014/main" id="{F7EAF2A8-C57A-B841-80A8-CDD74FDA6C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268760"/>
            <a:ext cx="8683733" cy="1080119"/>
          </a:xfrm>
          <a:prstGeom prst="rect">
            <a:avLst/>
          </a:prstGeom>
        </p:spPr>
      </p:pic>
      <p:grpSp>
        <p:nvGrpSpPr>
          <p:cNvPr id="3" name="グループ化 2">
            <a:extLst>
              <a:ext uri="{FF2B5EF4-FFF2-40B4-BE49-F238E27FC236}">
                <a16:creationId xmlns:a16="http://schemas.microsoft.com/office/drawing/2014/main" id="{1F808DB1-4F41-FB4C-9364-5AEA661D6930}"/>
              </a:ext>
            </a:extLst>
          </p:cNvPr>
          <p:cNvGrpSpPr/>
          <p:nvPr/>
        </p:nvGrpSpPr>
        <p:grpSpPr>
          <a:xfrm>
            <a:off x="2310002" y="2461389"/>
            <a:ext cx="4523995" cy="1337053"/>
            <a:chOff x="2310002" y="2461389"/>
            <a:chExt cx="4523995" cy="1337053"/>
          </a:xfrm>
        </p:grpSpPr>
        <p:sp>
          <p:nvSpPr>
            <p:cNvPr id="16" name="円/楕円 15">
              <a:extLst>
                <a:ext uri="{FF2B5EF4-FFF2-40B4-BE49-F238E27FC236}">
                  <a16:creationId xmlns:a16="http://schemas.microsoft.com/office/drawing/2014/main" id="{2CD20627-A168-EA43-A4DC-51C5090AAF38}"/>
                </a:ext>
              </a:extLst>
            </p:cNvPr>
            <p:cNvSpPr/>
            <p:nvPr/>
          </p:nvSpPr>
          <p:spPr>
            <a:xfrm>
              <a:off x="5508104" y="2461389"/>
              <a:ext cx="648072" cy="7290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435F0230-C8ED-AA4C-8596-BB769535DC62}"/>
                </a:ext>
              </a:extLst>
            </p:cNvPr>
            <p:cNvSpPr txBox="1"/>
            <p:nvPr/>
          </p:nvSpPr>
          <p:spPr>
            <a:xfrm>
              <a:off x="2310002" y="3336777"/>
              <a:ext cx="4523995" cy="461665"/>
            </a:xfrm>
            <a:prstGeom prst="rect">
              <a:avLst/>
            </a:prstGeom>
            <a:noFill/>
          </p:spPr>
          <p:txBody>
            <a:bodyPr wrap="none" rtlCol="0">
              <a:spAutoFit/>
            </a:bodyPr>
            <a:lstStyle/>
            <a:p>
              <a:r>
                <a:rPr lang="ja-JP" altLang="en-US" u="sng"/>
                <a:t>男性：</a:t>
              </a:r>
              <a:r>
                <a:rPr lang="en-US" altLang="ja-JP" u="sng" dirty="0"/>
                <a:t>2.8</a:t>
              </a:r>
              <a:r>
                <a:rPr lang="ja-JP" altLang="en-US" u="sng"/>
                <a:t>％と女性：</a:t>
              </a:r>
              <a:r>
                <a:rPr lang="en-US" altLang="ja-JP" u="sng" dirty="0"/>
                <a:t>1.7</a:t>
              </a:r>
              <a:r>
                <a:rPr lang="ja-JP" altLang="en-US" u="sng"/>
                <a:t>％と、</a:t>
              </a:r>
              <a:r>
                <a:rPr lang="en-US" altLang="ja-JP" u="sng" dirty="0"/>
                <a:t>1.6</a:t>
              </a:r>
              <a:r>
                <a:rPr lang="ja-JP" altLang="en-US" u="sng"/>
                <a:t>倍</a:t>
              </a:r>
              <a:endParaRPr kumimoji="1" lang="ja-JP" altLang="en-US" u="sng"/>
            </a:p>
          </p:txBody>
        </p:sp>
      </p:grpSp>
      <p:pic>
        <p:nvPicPr>
          <p:cNvPr id="19" name="図 18">
            <a:extLst>
              <a:ext uri="{FF2B5EF4-FFF2-40B4-BE49-F238E27FC236}">
                <a16:creationId xmlns:a16="http://schemas.microsoft.com/office/drawing/2014/main" id="{9FC2D4ED-5C26-494F-8626-AE186CBA1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672" y="4235353"/>
            <a:ext cx="5894528" cy="921839"/>
          </a:xfrm>
          <a:prstGeom prst="rect">
            <a:avLst/>
          </a:prstGeom>
        </p:spPr>
      </p:pic>
      <p:sp>
        <p:nvSpPr>
          <p:cNvPr id="20" name="テキスト ボックス 19">
            <a:extLst>
              <a:ext uri="{FF2B5EF4-FFF2-40B4-BE49-F238E27FC236}">
                <a16:creationId xmlns:a16="http://schemas.microsoft.com/office/drawing/2014/main" id="{4A887E72-8738-9242-8EBD-ACA36C3C2899}"/>
              </a:ext>
            </a:extLst>
          </p:cNvPr>
          <p:cNvSpPr txBox="1"/>
          <p:nvPr/>
        </p:nvSpPr>
        <p:spPr>
          <a:xfrm>
            <a:off x="755576" y="5392902"/>
            <a:ext cx="7351693" cy="1015663"/>
          </a:xfrm>
          <a:prstGeom prst="rect">
            <a:avLst/>
          </a:prstGeom>
          <a:noFill/>
        </p:spPr>
        <p:txBody>
          <a:bodyPr wrap="none" rtlCol="0">
            <a:spAutoFit/>
          </a:bodyPr>
          <a:lstStyle/>
          <a:p>
            <a:r>
              <a:rPr lang="ja-JP" altLang="en-US" sz="2000"/>
              <a:t>喫煙習慣は肺胞の新型コロナのレセプターである</a:t>
            </a:r>
            <a:r>
              <a:rPr lang="en-US" altLang="ja-JP" sz="2000" dirty="0"/>
              <a:t>ACE2</a:t>
            </a:r>
            <a:r>
              <a:rPr lang="ja-JP" altLang="en-US" sz="2000"/>
              <a:t>発現を増強する</a:t>
            </a:r>
            <a:br>
              <a:rPr lang="ja-JP" altLang="en-US" sz="2000"/>
            </a:br>
            <a:r>
              <a:rPr lang="ja-JP" altLang="en-US" sz="2000"/>
              <a:t>喫煙者は </a:t>
            </a:r>
            <a:r>
              <a:rPr lang="en-US" altLang="ja-JP" sz="2000" dirty="0"/>
              <a:t>2019-nCov </a:t>
            </a:r>
            <a:r>
              <a:rPr lang="ja-JP" altLang="en-US" sz="2000"/>
              <a:t>の影響を受けやすい可能性がある</a:t>
            </a:r>
            <a:endParaRPr lang="en-US" altLang="ja-JP" sz="2000" dirty="0"/>
          </a:p>
          <a:p>
            <a:r>
              <a:rPr kumimoji="1" lang="ja-JP" altLang="en-US" sz="2000"/>
              <a:t>→</a:t>
            </a:r>
            <a:r>
              <a:rPr kumimoji="1" lang="ja-JP" altLang="en-US" sz="2000" u="sng"/>
              <a:t>喫煙者で増悪し易い</a:t>
            </a:r>
          </a:p>
        </p:txBody>
      </p:sp>
    </p:spTree>
    <p:extLst>
      <p:ext uri="{BB962C8B-B14F-4D97-AF65-F5344CB8AC3E}">
        <p14:creationId xmlns:p14="http://schemas.microsoft.com/office/powerpoint/2010/main" val="41626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381000" y="533400"/>
            <a:ext cx="8382000" cy="533400"/>
          </a:xfrm>
        </p:spPr>
        <p:txBody>
          <a:bodyPr/>
          <a:lstStyle/>
          <a:p>
            <a:r>
              <a:rPr kumimoji="1" lang="ja-JP" altLang="en-US"/>
              <a:t>年齢別</a:t>
            </a:r>
            <a:r>
              <a:rPr lang="ja-JP" altLang="en-US"/>
              <a:t>生存数と死亡数</a:t>
            </a:r>
            <a:r>
              <a:rPr lang="en-US" altLang="ja-JP" sz="2400" dirty="0"/>
              <a:t>〜</a:t>
            </a:r>
            <a:r>
              <a:rPr lang="ja-JP" altLang="en-US" sz="2400"/>
              <a:t>中国</a:t>
            </a:r>
            <a:r>
              <a:rPr lang="en-US" altLang="ja-JP" sz="2400" dirty="0"/>
              <a:t>44672</a:t>
            </a:r>
            <a:r>
              <a:rPr lang="ja-JP" altLang="en-US" sz="2400"/>
              <a:t>症例のまとめ</a:t>
            </a:r>
            <a:endParaRPr kumimoji="1" lang="ja-JP" altLang="en-US" sz="24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aphicFrame>
        <p:nvGraphicFramePr>
          <p:cNvPr id="6" name="グラフ 5">
            <a:extLst>
              <a:ext uri="{FF2B5EF4-FFF2-40B4-BE49-F238E27FC236}">
                <a16:creationId xmlns:a16="http://schemas.microsoft.com/office/drawing/2014/main" id="{2236ACCD-1ECC-FB4C-99B2-E9C2904D56C4}"/>
              </a:ext>
            </a:extLst>
          </p:cNvPr>
          <p:cNvGraphicFramePr>
            <a:graphicFrameLocks/>
          </p:cNvGraphicFramePr>
          <p:nvPr>
            <p:extLst>
              <p:ext uri="{D42A27DB-BD31-4B8C-83A1-F6EECF244321}">
                <p14:modId xmlns:p14="http://schemas.microsoft.com/office/powerpoint/2010/main" val="4166239862"/>
              </p:ext>
            </p:extLst>
          </p:nvPr>
        </p:nvGraphicFramePr>
        <p:xfrm>
          <a:off x="683568" y="1196752"/>
          <a:ext cx="7344816" cy="4779912"/>
        </p:xfrm>
        <a:graphic>
          <a:graphicData uri="http://schemas.openxmlformats.org/drawingml/2006/chart">
            <c:chart xmlns:c="http://schemas.openxmlformats.org/drawingml/2006/chart" xmlns:r="http://schemas.openxmlformats.org/officeDocument/2006/relationships" r:id="rId2"/>
          </a:graphicData>
        </a:graphic>
      </p:graphicFrame>
      <p:sp>
        <p:nvSpPr>
          <p:cNvPr id="3" name="テキスト ボックス 2">
            <a:extLst>
              <a:ext uri="{FF2B5EF4-FFF2-40B4-BE49-F238E27FC236}">
                <a16:creationId xmlns:a16="http://schemas.microsoft.com/office/drawing/2014/main" id="{0976AEEB-61C6-2548-8384-D8785CE6159D}"/>
              </a:ext>
            </a:extLst>
          </p:cNvPr>
          <p:cNvSpPr txBox="1"/>
          <p:nvPr/>
        </p:nvSpPr>
        <p:spPr>
          <a:xfrm>
            <a:off x="1043608" y="5745831"/>
            <a:ext cx="7313220" cy="461665"/>
          </a:xfrm>
          <a:prstGeom prst="rect">
            <a:avLst/>
          </a:prstGeom>
          <a:solidFill>
            <a:schemeClr val="bg1"/>
          </a:solidFill>
          <a:ln w="28575">
            <a:solidFill>
              <a:srgbClr val="0051C5"/>
            </a:solidFill>
          </a:ln>
        </p:spPr>
        <p:txBody>
          <a:bodyPr wrap="none" rtlCol="0">
            <a:spAutoFit/>
          </a:bodyPr>
          <a:lstStyle/>
          <a:p>
            <a:r>
              <a:rPr lang="ja-JP" altLang="en-US"/>
              <a:t>死亡率：中国全体では</a:t>
            </a:r>
            <a:r>
              <a:rPr lang="en-US" altLang="ja-JP" dirty="0"/>
              <a:t>2.9%</a:t>
            </a:r>
            <a:r>
              <a:rPr lang="ja-JP" altLang="en-US"/>
              <a:t>程度も、湖北省を除くと</a:t>
            </a:r>
            <a:r>
              <a:rPr lang="en-US" altLang="ja-JP" dirty="0"/>
              <a:t>0.4</a:t>
            </a:r>
            <a:r>
              <a:rPr lang="ja-JP" altLang="en-US"/>
              <a:t>％</a:t>
            </a:r>
            <a:endParaRPr kumimoji="1" lang="ja-JP" altLang="en-US"/>
          </a:p>
        </p:txBody>
      </p:sp>
    </p:spTree>
    <p:extLst>
      <p:ext uri="{BB962C8B-B14F-4D97-AF65-F5344CB8AC3E}">
        <p14:creationId xmlns:p14="http://schemas.microsoft.com/office/powerpoint/2010/main" val="124095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基礎疾患別死亡率</a:t>
            </a:r>
            <a:r>
              <a:rPr lang="en-US" altLang="ja-JP" sz="2000" dirty="0"/>
              <a:t>〜</a:t>
            </a:r>
            <a:r>
              <a:rPr lang="ja-JP" altLang="en-US" sz="2000"/>
              <a:t>中国</a:t>
            </a:r>
            <a:r>
              <a:rPr lang="en-US" altLang="ja-JP" sz="2000" dirty="0"/>
              <a:t>44672</a:t>
            </a:r>
            <a:r>
              <a:rPr lang="ja-JP" altLang="en-US" sz="2000"/>
              <a:t>症例のまとめ</a:t>
            </a:r>
            <a:endParaRPr kumimoji="1" lang="ja-JP" altLang="en-US" sz="20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aphicFrame>
        <p:nvGraphicFramePr>
          <p:cNvPr id="6" name="グラフ 5">
            <a:extLst>
              <a:ext uri="{FF2B5EF4-FFF2-40B4-BE49-F238E27FC236}">
                <a16:creationId xmlns:a16="http://schemas.microsoft.com/office/drawing/2014/main" id="{14EAB047-409E-6540-8E1E-794FB980707B}"/>
              </a:ext>
            </a:extLst>
          </p:cNvPr>
          <p:cNvGraphicFramePr>
            <a:graphicFrameLocks/>
          </p:cNvGraphicFramePr>
          <p:nvPr>
            <p:extLst>
              <p:ext uri="{D42A27DB-BD31-4B8C-83A1-F6EECF244321}">
                <p14:modId xmlns:p14="http://schemas.microsoft.com/office/powerpoint/2010/main" val="2722534913"/>
              </p:ext>
            </p:extLst>
          </p:nvPr>
        </p:nvGraphicFramePr>
        <p:xfrm>
          <a:off x="1043608" y="987760"/>
          <a:ext cx="6552728"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a:extLst>
              <a:ext uri="{FF2B5EF4-FFF2-40B4-BE49-F238E27FC236}">
                <a16:creationId xmlns:a16="http://schemas.microsoft.com/office/drawing/2014/main" id="{A2C8E12F-731A-874D-BB5C-0F8E32397303}"/>
              </a:ext>
            </a:extLst>
          </p:cNvPr>
          <p:cNvSpPr txBox="1"/>
          <p:nvPr/>
        </p:nvSpPr>
        <p:spPr>
          <a:xfrm>
            <a:off x="467544" y="1340768"/>
            <a:ext cx="505267" cy="338554"/>
          </a:xfrm>
          <a:prstGeom prst="rect">
            <a:avLst/>
          </a:prstGeom>
          <a:noFill/>
        </p:spPr>
        <p:txBody>
          <a:bodyPr wrap="none" rtlCol="0">
            <a:spAutoFit/>
          </a:bodyPr>
          <a:lstStyle/>
          <a:p>
            <a:r>
              <a:rPr kumimoji="1" lang="en-US" altLang="ja-JP" sz="1600" dirty="0"/>
              <a:t>(%)</a:t>
            </a:r>
            <a:endParaRPr kumimoji="1" lang="ja-JP" altLang="en-US" sz="1600"/>
          </a:p>
        </p:txBody>
      </p:sp>
      <p:sp>
        <p:nvSpPr>
          <p:cNvPr id="3" name="テキスト ボックス 2">
            <a:extLst>
              <a:ext uri="{FF2B5EF4-FFF2-40B4-BE49-F238E27FC236}">
                <a16:creationId xmlns:a16="http://schemas.microsoft.com/office/drawing/2014/main" id="{11AD4109-03E5-EA4A-AECE-0A900922F0B2}"/>
              </a:ext>
            </a:extLst>
          </p:cNvPr>
          <p:cNvSpPr txBox="1"/>
          <p:nvPr/>
        </p:nvSpPr>
        <p:spPr>
          <a:xfrm>
            <a:off x="1403648" y="5589240"/>
            <a:ext cx="5544616" cy="830997"/>
          </a:xfrm>
          <a:prstGeom prst="rect">
            <a:avLst/>
          </a:prstGeom>
          <a:solidFill>
            <a:srgbClr val="FFFF00"/>
          </a:solidFill>
          <a:ln>
            <a:solidFill>
              <a:srgbClr val="FF0000"/>
            </a:solidFill>
          </a:ln>
        </p:spPr>
        <p:txBody>
          <a:bodyPr wrap="square" rtlCol="0">
            <a:spAutoFit/>
          </a:bodyPr>
          <a:lstStyle/>
          <a:p>
            <a:r>
              <a:rPr kumimoji="1" lang="ja-JP" altLang="en-US"/>
              <a:t>重症患者の特徴として</a:t>
            </a:r>
            <a:endParaRPr kumimoji="1" lang="en-US" altLang="ja-JP" dirty="0"/>
          </a:p>
          <a:p>
            <a:r>
              <a:rPr lang="ja-JP" altLang="en-US">
                <a:solidFill>
                  <a:srgbClr val="FF0000"/>
                </a:solidFill>
              </a:rPr>
              <a:t>高血圧、糖尿病、喫煙</a:t>
            </a:r>
            <a:r>
              <a:rPr lang="ja-JP" altLang="en-US"/>
              <a:t>が病状を悪化させる</a:t>
            </a:r>
            <a:endParaRPr kumimoji="1" lang="ja-JP" altLang="en-US"/>
          </a:p>
        </p:txBody>
      </p:sp>
      <p:sp>
        <p:nvSpPr>
          <p:cNvPr id="7" name="テキスト ボックス 6">
            <a:extLst>
              <a:ext uri="{FF2B5EF4-FFF2-40B4-BE49-F238E27FC236}">
                <a16:creationId xmlns:a16="http://schemas.microsoft.com/office/drawing/2014/main" id="{DC328116-B2D4-B14A-BD49-831DB561C033}"/>
              </a:ext>
            </a:extLst>
          </p:cNvPr>
          <p:cNvSpPr txBox="1"/>
          <p:nvPr/>
        </p:nvSpPr>
        <p:spPr>
          <a:xfrm>
            <a:off x="6948264" y="5995958"/>
            <a:ext cx="1944216" cy="461665"/>
          </a:xfrm>
          <a:prstGeom prst="rect">
            <a:avLst/>
          </a:prstGeom>
          <a:noFill/>
        </p:spPr>
        <p:txBody>
          <a:bodyPr wrap="square" rtlCol="0">
            <a:spAutoFit/>
          </a:bodyPr>
          <a:lstStyle/>
          <a:p>
            <a:r>
              <a:rPr lang="en-US" altLang="ja-JP" sz="1200" dirty="0"/>
              <a:t>※</a:t>
            </a:r>
            <a:r>
              <a:rPr lang="ja-JP" altLang="en-US" sz="1200"/>
              <a:t>武漢のデータも含んでおり、実際の致死率はもっと少ない</a:t>
            </a:r>
            <a:endParaRPr kumimoji="1" lang="ja-JP" altLang="en-US" sz="1200"/>
          </a:p>
        </p:txBody>
      </p:sp>
    </p:spTree>
    <p:extLst>
      <p:ext uri="{BB962C8B-B14F-4D97-AF65-F5344CB8AC3E}">
        <p14:creationId xmlns:p14="http://schemas.microsoft.com/office/powerpoint/2010/main" val="3099669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どんな症状なの？</a:t>
            </a:r>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11" name="テキスト ボックス 10">
            <a:extLst>
              <a:ext uri="{FF2B5EF4-FFF2-40B4-BE49-F238E27FC236}">
                <a16:creationId xmlns:a16="http://schemas.microsoft.com/office/drawing/2014/main" id="{65280E27-F7BB-E545-A2CB-14F6D15A433C}"/>
              </a:ext>
            </a:extLst>
          </p:cNvPr>
          <p:cNvSpPr txBox="1"/>
          <p:nvPr/>
        </p:nvSpPr>
        <p:spPr>
          <a:xfrm>
            <a:off x="1403648" y="5912752"/>
            <a:ext cx="5614037" cy="584775"/>
          </a:xfrm>
          <a:prstGeom prst="rect">
            <a:avLst/>
          </a:prstGeom>
          <a:solidFill>
            <a:srgbClr val="FFFF00"/>
          </a:solidFill>
          <a:ln>
            <a:solidFill>
              <a:srgbClr val="FF0000"/>
            </a:solidFill>
          </a:ln>
        </p:spPr>
        <p:txBody>
          <a:bodyPr wrap="none" rtlCol="0">
            <a:spAutoFit/>
          </a:bodyPr>
          <a:lstStyle/>
          <a:p>
            <a:r>
              <a:rPr lang="ja-JP" altLang="en-US" sz="3200" u="sng"/>
              <a:t>特徴：長く続く発熱と強い倦怠感 </a:t>
            </a:r>
          </a:p>
        </p:txBody>
      </p:sp>
      <p:graphicFrame>
        <p:nvGraphicFramePr>
          <p:cNvPr id="13" name="グラフ 12">
            <a:extLst>
              <a:ext uri="{FF2B5EF4-FFF2-40B4-BE49-F238E27FC236}">
                <a16:creationId xmlns:a16="http://schemas.microsoft.com/office/drawing/2014/main" id="{EAA79EA2-963B-A142-81F3-475A65A89587}"/>
              </a:ext>
            </a:extLst>
          </p:cNvPr>
          <p:cNvGraphicFramePr>
            <a:graphicFrameLocks/>
          </p:cNvGraphicFramePr>
          <p:nvPr>
            <p:extLst>
              <p:ext uri="{D42A27DB-BD31-4B8C-83A1-F6EECF244321}">
                <p14:modId xmlns:p14="http://schemas.microsoft.com/office/powerpoint/2010/main" val="756074314"/>
              </p:ext>
            </p:extLst>
          </p:nvPr>
        </p:nvGraphicFramePr>
        <p:xfrm>
          <a:off x="539552" y="1043655"/>
          <a:ext cx="8223448" cy="46512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11636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799E977C-E8C3-1D47-86A5-9D15B5AAB9E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14270" y="1962287"/>
            <a:ext cx="4522410" cy="3192814"/>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aphicFrame>
        <p:nvGraphicFramePr>
          <p:cNvPr id="8" name="表 7">
            <a:extLst>
              <a:ext uri="{FF2B5EF4-FFF2-40B4-BE49-F238E27FC236}">
                <a16:creationId xmlns:a16="http://schemas.microsoft.com/office/drawing/2014/main" id="{A87F61A4-06AC-FB43-AAE2-C67D147C7771}"/>
              </a:ext>
            </a:extLst>
          </p:cNvPr>
          <p:cNvGraphicFramePr>
            <a:graphicFrameLocks noGrp="1"/>
          </p:cNvGraphicFramePr>
          <p:nvPr>
            <p:extLst>
              <p:ext uri="{D42A27DB-BD31-4B8C-83A1-F6EECF244321}">
                <p14:modId xmlns:p14="http://schemas.microsoft.com/office/powerpoint/2010/main" val="2121671930"/>
              </p:ext>
            </p:extLst>
          </p:nvPr>
        </p:nvGraphicFramePr>
        <p:xfrm>
          <a:off x="337807" y="1297315"/>
          <a:ext cx="4176463" cy="4175760"/>
        </p:xfrm>
        <a:graphic>
          <a:graphicData uri="http://schemas.openxmlformats.org/drawingml/2006/table">
            <a:tbl>
              <a:tblPr firstRow="1" bandRow="1">
                <a:tableStyleId>{5940675A-B579-460E-94D1-54222C63F5DA}</a:tableStyleId>
              </a:tblPr>
              <a:tblGrid>
                <a:gridCol w="999513">
                  <a:extLst>
                    <a:ext uri="{9D8B030D-6E8A-4147-A177-3AD203B41FA5}">
                      <a16:colId xmlns:a16="http://schemas.microsoft.com/office/drawing/2014/main" val="3046437009"/>
                    </a:ext>
                  </a:extLst>
                </a:gridCol>
                <a:gridCol w="2096830">
                  <a:extLst>
                    <a:ext uri="{9D8B030D-6E8A-4147-A177-3AD203B41FA5}">
                      <a16:colId xmlns:a16="http://schemas.microsoft.com/office/drawing/2014/main" val="3626576964"/>
                    </a:ext>
                  </a:extLst>
                </a:gridCol>
                <a:gridCol w="1080120">
                  <a:extLst>
                    <a:ext uri="{9D8B030D-6E8A-4147-A177-3AD203B41FA5}">
                      <a16:colId xmlns:a16="http://schemas.microsoft.com/office/drawing/2014/main" val="4018603803"/>
                    </a:ext>
                  </a:extLst>
                </a:gridCol>
              </a:tblGrid>
              <a:tr h="35525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kern="1200">
                          <a:effectLst/>
                        </a:rPr>
                        <a:t>中国</a:t>
                      </a:r>
                      <a:r>
                        <a:rPr kumimoji="1" lang="en-US" altLang="ja-JP" sz="2000" kern="1200" dirty="0">
                          <a:effectLst/>
                        </a:rPr>
                        <a:t>44,672 </a:t>
                      </a:r>
                      <a:r>
                        <a:rPr kumimoji="1" lang="ja-JP" altLang="en-US" sz="2000" kern="1200">
                          <a:effectLst/>
                        </a:rPr>
                        <a:t>人の </a:t>
                      </a:r>
                      <a:r>
                        <a:rPr kumimoji="1" lang="en-US" altLang="ja-JP" sz="2000" kern="1200" dirty="0">
                          <a:effectLst/>
                        </a:rPr>
                        <a:t>COVID-19 </a:t>
                      </a:r>
                      <a:r>
                        <a:rPr kumimoji="1" lang="ja-JP" altLang="en-US" sz="2000" kern="1200">
                          <a:effectLst/>
                        </a:rPr>
                        <a:t>確定例 </a:t>
                      </a:r>
                      <a:endParaRPr lang="ja-JP" altLang="en-US" sz="2000"/>
                    </a:p>
                  </a:txBody>
                  <a:tcPr/>
                </a:tc>
                <a:tc hMerge="1">
                  <a:txBody>
                    <a:bodyPr/>
                    <a:lstStyle/>
                    <a:p>
                      <a:endParaRPr kumimoji="1" lang="ja-JP" altLang="en-US" sz="2400"/>
                    </a:p>
                  </a:txBody>
                  <a:tcPr/>
                </a:tc>
                <a:tc hMerge="1">
                  <a:txBody>
                    <a:bodyPr/>
                    <a:lstStyle/>
                    <a:p>
                      <a:endParaRPr kumimoji="1" lang="ja-JP" altLang="en-US" sz="2400"/>
                    </a:p>
                  </a:txBody>
                  <a:tcPr/>
                </a:tc>
                <a:extLst>
                  <a:ext uri="{0D108BD9-81ED-4DB2-BD59-A6C34878D82A}">
                    <a16:rowId xmlns:a16="http://schemas.microsoft.com/office/drawing/2014/main" val="2765629038"/>
                  </a:ext>
                </a:extLst>
              </a:tr>
              <a:tr h="409905">
                <a:tc>
                  <a:txBody>
                    <a:bodyPr/>
                    <a:lstStyle/>
                    <a:p>
                      <a:r>
                        <a:rPr lang="ja-JP" altLang="en-US" sz="2000"/>
                        <a:t>軽症</a:t>
                      </a:r>
                      <a:endParaRPr kumimoji="1" lang="ja-JP" altLang="en-US" sz="2000"/>
                    </a:p>
                  </a:txBody>
                  <a:tcPr/>
                </a:tc>
                <a:tc>
                  <a:txBody>
                    <a:bodyPr/>
                    <a:lstStyle/>
                    <a:p>
                      <a:r>
                        <a:rPr lang="ja-JP" altLang="en-US" sz="2000"/>
                        <a:t>肺炎無し</a:t>
                      </a:r>
                      <a:endParaRPr lang="en-US" altLang="ja-JP" sz="2000" dirty="0"/>
                    </a:p>
                    <a:p>
                      <a:r>
                        <a:rPr lang="en-US" altLang="ja-JP" sz="2000" dirty="0"/>
                        <a:t>~</a:t>
                      </a:r>
                      <a:r>
                        <a:rPr lang="ja-JP" altLang="en-US" sz="2000"/>
                        <a:t>軽度肺炎</a:t>
                      </a:r>
                      <a:endParaRPr kumimoji="1" lang="ja-JP" altLang="en-US" sz="2000"/>
                    </a:p>
                  </a:txBody>
                  <a:tcPr/>
                </a:tc>
                <a:tc>
                  <a:txBody>
                    <a:bodyPr/>
                    <a:lstStyle/>
                    <a:p>
                      <a:r>
                        <a:rPr lang="en-US" altLang="ja-JP" sz="2400" dirty="0"/>
                        <a:t>80.9%</a:t>
                      </a:r>
                      <a:endParaRPr kumimoji="1" lang="ja-JP" altLang="en-US" sz="2400"/>
                    </a:p>
                  </a:txBody>
                  <a:tcPr/>
                </a:tc>
                <a:extLst>
                  <a:ext uri="{0D108BD9-81ED-4DB2-BD59-A6C34878D82A}">
                    <a16:rowId xmlns:a16="http://schemas.microsoft.com/office/drawing/2014/main" val="4101910793"/>
                  </a:ext>
                </a:extLst>
              </a:tr>
              <a:tr h="736166">
                <a:tc>
                  <a:txBody>
                    <a:bodyPr/>
                    <a:lstStyle/>
                    <a:p>
                      <a:r>
                        <a:rPr lang="ja-JP" altLang="en-US" sz="2000"/>
                        <a:t>中等症</a:t>
                      </a:r>
                      <a:endParaRPr kumimoji="1" lang="ja-JP" altLang="en-US" sz="2000"/>
                    </a:p>
                  </a:txBody>
                  <a:tcPr/>
                </a:tc>
                <a:tc>
                  <a:txBody>
                    <a:bodyPr/>
                    <a:lstStyle/>
                    <a:p>
                      <a:r>
                        <a:rPr lang="ja-JP" altLang="en-US" sz="2000"/>
                        <a:t>呼吸困難、</a:t>
                      </a:r>
                      <a:br>
                        <a:rPr lang="en-US" altLang="ja-JP" sz="2000" dirty="0"/>
                      </a:br>
                      <a:r>
                        <a:rPr lang="ja-JP" altLang="en-US" sz="2000"/>
                        <a:t>呼吸数増加</a:t>
                      </a:r>
                      <a:r>
                        <a:rPr lang="en-US" altLang="ja-JP" sz="2000" dirty="0"/>
                        <a:t>SpO2≦93%</a:t>
                      </a:r>
                    </a:p>
                    <a:p>
                      <a:r>
                        <a:rPr lang="en-US" altLang="ja-JP" sz="2000" dirty="0"/>
                        <a:t>PaO2/FiO2&lt;300</a:t>
                      </a:r>
                      <a:br>
                        <a:rPr lang="en-US" altLang="ja-JP" sz="2000" dirty="0"/>
                      </a:br>
                      <a:r>
                        <a:rPr lang="ja-JP" altLang="en-US" sz="2000"/>
                        <a:t>肺陰影の悪化</a:t>
                      </a:r>
                      <a:endParaRPr kumimoji="1" lang="ja-JP" altLang="en-US" sz="2000"/>
                    </a:p>
                  </a:txBody>
                  <a:tcPr/>
                </a:tc>
                <a:tc>
                  <a:txBody>
                    <a:bodyPr/>
                    <a:lstStyle/>
                    <a:p>
                      <a:r>
                        <a:rPr lang="en-US" altLang="ja-JP" sz="2400" dirty="0"/>
                        <a:t>13.8%</a:t>
                      </a:r>
                      <a:endParaRPr kumimoji="1" lang="ja-JP" altLang="en-US" sz="2400"/>
                    </a:p>
                  </a:txBody>
                  <a:tcPr/>
                </a:tc>
                <a:extLst>
                  <a:ext uri="{0D108BD9-81ED-4DB2-BD59-A6C34878D82A}">
                    <a16:rowId xmlns:a16="http://schemas.microsoft.com/office/drawing/2014/main" val="3022577628"/>
                  </a:ext>
                </a:extLst>
              </a:tr>
              <a:tr h="628521">
                <a:tc>
                  <a:txBody>
                    <a:bodyPr/>
                    <a:lstStyle/>
                    <a:p>
                      <a:r>
                        <a:rPr lang="ja-JP" altLang="en-US" sz="2000"/>
                        <a:t>重症</a:t>
                      </a:r>
                      <a:endParaRPr kumimoji="1" lang="ja-JP" altLang="en-US" sz="2000"/>
                    </a:p>
                  </a:txBody>
                  <a:tcPr/>
                </a:tc>
                <a:tc>
                  <a:txBody>
                    <a:bodyPr/>
                    <a:lstStyle/>
                    <a:p>
                      <a:r>
                        <a:rPr lang="ja-JP" altLang="en-US" sz="2000"/>
                        <a:t>呼吸不全</a:t>
                      </a:r>
                      <a:endParaRPr lang="en-US" altLang="ja-JP" sz="2000" dirty="0"/>
                    </a:p>
                    <a:p>
                      <a:r>
                        <a:rPr lang="ja-JP" altLang="en-US" sz="2000"/>
                        <a:t>ショック及び</a:t>
                      </a:r>
                      <a:r>
                        <a:rPr lang="en-US" altLang="ja-JP" sz="2000" dirty="0"/>
                        <a:t>/</a:t>
                      </a:r>
                      <a:r>
                        <a:rPr lang="ja-JP" altLang="en-US" sz="2000"/>
                        <a:t>または</a:t>
                      </a:r>
                      <a:endParaRPr lang="en-US" altLang="ja-JP" sz="2000" dirty="0"/>
                    </a:p>
                    <a:p>
                      <a:r>
                        <a:rPr lang="ja-JP" altLang="en-US" sz="2000"/>
                        <a:t>多臓器不全</a:t>
                      </a:r>
                      <a:endParaRPr kumimoji="1" lang="ja-JP" altLang="en-US" sz="2000"/>
                    </a:p>
                  </a:txBody>
                  <a:tcPr/>
                </a:tc>
                <a:tc>
                  <a:txBody>
                    <a:bodyPr/>
                    <a:lstStyle/>
                    <a:p>
                      <a:r>
                        <a:rPr lang="en-US" altLang="ja-JP" sz="2400" dirty="0"/>
                        <a:t>4.7%</a:t>
                      </a:r>
                      <a:endParaRPr kumimoji="1" lang="ja-JP" altLang="en-US" sz="2400"/>
                    </a:p>
                  </a:txBody>
                  <a:tcPr/>
                </a:tc>
                <a:extLst>
                  <a:ext uri="{0D108BD9-81ED-4DB2-BD59-A6C34878D82A}">
                    <a16:rowId xmlns:a16="http://schemas.microsoft.com/office/drawing/2014/main" val="1314340989"/>
                  </a:ext>
                </a:extLst>
              </a:tr>
              <a:tr h="409905">
                <a:tc>
                  <a:txBody>
                    <a:bodyPr/>
                    <a:lstStyle/>
                    <a:p>
                      <a:r>
                        <a:rPr kumimoji="1" lang="ja-JP" altLang="en-US" sz="2000"/>
                        <a:t>不明</a:t>
                      </a:r>
                    </a:p>
                  </a:txBody>
                  <a:tcPr/>
                </a:tc>
                <a:tc>
                  <a:txBody>
                    <a:bodyPr/>
                    <a:lstStyle/>
                    <a:p>
                      <a:endParaRPr kumimoji="1" lang="ja-JP" altLang="en-US" sz="2000"/>
                    </a:p>
                  </a:txBody>
                  <a:tcPr/>
                </a:tc>
                <a:tc>
                  <a:txBody>
                    <a:bodyPr/>
                    <a:lstStyle/>
                    <a:p>
                      <a:r>
                        <a:rPr lang="en-US" altLang="ja-JP" sz="2400" dirty="0"/>
                        <a:t>0.6%</a:t>
                      </a:r>
                      <a:endParaRPr kumimoji="1" lang="ja-JP" altLang="en-US" sz="2400"/>
                    </a:p>
                  </a:txBody>
                  <a:tcPr/>
                </a:tc>
                <a:extLst>
                  <a:ext uri="{0D108BD9-81ED-4DB2-BD59-A6C34878D82A}">
                    <a16:rowId xmlns:a16="http://schemas.microsoft.com/office/drawing/2014/main" val="3703508515"/>
                  </a:ext>
                </a:extLst>
              </a:tr>
            </a:tbl>
          </a:graphicData>
        </a:graphic>
      </p:graphicFrame>
      <p:sp>
        <p:nvSpPr>
          <p:cNvPr id="9" name="テキスト ボックス 8">
            <a:extLst>
              <a:ext uri="{FF2B5EF4-FFF2-40B4-BE49-F238E27FC236}">
                <a16:creationId xmlns:a16="http://schemas.microsoft.com/office/drawing/2014/main" id="{59E15F6D-1A16-5D44-88CA-AC4866D0DA58}"/>
              </a:ext>
            </a:extLst>
          </p:cNvPr>
          <p:cNvSpPr txBox="1"/>
          <p:nvPr/>
        </p:nvSpPr>
        <p:spPr>
          <a:xfrm>
            <a:off x="755576" y="5635089"/>
            <a:ext cx="5780750" cy="830997"/>
          </a:xfrm>
          <a:prstGeom prst="rect">
            <a:avLst/>
          </a:prstGeom>
          <a:solidFill>
            <a:srgbClr val="FFFF00"/>
          </a:solidFill>
          <a:ln>
            <a:solidFill>
              <a:srgbClr val="FF0000"/>
            </a:solidFill>
          </a:ln>
        </p:spPr>
        <p:txBody>
          <a:bodyPr wrap="none" rtlCol="0">
            <a:spAutoFit/>
          </a:bodyPr>
          <a:lstStyle/>
          <a:p>
            <a:pPr algn="ctr"/>
            <a:r>
              <a:rPr lang="en-US" altLang="ja-JP" dirty="0"/>
              <a:t>1,023</a:t>
            </a:r>
            <a:r>
              <a:rPr lang="ja-JP" altLang="en-US"/>
              <a:t>人／４５</a:t>
            </a:r>
            <a:r>
              <a:rPr lang="en-US" altLang="ja-JP" dirty="0"/>
              <a:t>,</a:t>
            </a:r>
            <a:r>
              <a:rPr lang="ja-JP" altLang="en-US"/>
              <a:t>４３８人の死亡：致死率</a:t>
            </a:r>
            <a:r>
              <a:rPr lang="en-US" altLang="ja-JP" dirty="0"/>
              <a:t>2.3%</a:t>
            </a:r>
          </a:p>
          <a:p>
            <a:pPr algn="ctr"/>
            <a:r>
              <a:rPr lang="ja-JP" altLang="en-US"/>
              <a:t>死亡者の</a:t>
            </a:r>
            <a:r>
              <a:rPr lang="en-US" altLang="ja-JP" dirty="0"/>
              <a:t>81%</a:t>
            </a:r>
            <a:r>
              <a:rPr lang="ja-JP" altLang="en-US"/>
              <a:t>が</a:t>
            </a:r>
            <a:r>
              <a:rPr lang="en-US" altLang="ja-JP" dirty="0"/>
              <a:t>60</a:t>
            </a:r>
            <a:r>
              <a:rPr lang="ja-JP" altLang="en-US"/>
              <a:t>歳以上 </a:t>
            </a:r>
          </a:p>
        </p:txBody>
      </p:sp>
      <p:sp>
        <p:nvSpPr>
          <p:cNvPr id="11" name="タイトル 1">
            <a:extLst>
              <a:ext uri="{FF2B5EF4-FFF2-40B4-BE49-F238E27FC236}">
                <a16:creationId xmlns:a16="http://schemas.microsoft.com/office/drawing/2014/main" id="{3217C907-6B45-5D4D-9A1C-85C62CBF7925}"/>
              </a:ext>
            </a:extLst>
          </p:cNvPr>
          <p:cNvSpPr>
            <a:spLocks noGrp="1"/>
          </p:cNvSpPr>
          <p:nvPr>
            <p:ph type="title"/>
          </p:nvPr>
        </p:nvSpPr>
        <p:spPr>
          <a:xfrm>
            <a:off x="381000" y="533400"/>
            <a:ext cx="8382000" cy="533400"/>
          </a:xfrm>
        </p:spPr>
        <p:txBody>
          <a:bodyPr/>
          <a:lstStyle/>
          <a:p>
            <a:r>
              <a:rPr lang="ja-JP" altLang="en-US"/>
              <a:t>病態</a:t>
            </a:r>
            <a:r>
              <a:rPr kumimoji="1" lang="ja-JP" altLang="en-US"/>
              <a:t>の悪化頻度</a:t>
            </a:r>
          </a:p>
        </p:txBody>
      </p:sp>
      <p:sp>
        <p:nvSpPr>
          <p:cNvPr id="2" name="テキスト ボックス 1">
            <a:extLst>
              <a:ext uri="{FF2B5EF4-FFF2-40B4-BE49-F238E27FC236}">
                <a16:creationId xmlns:a16="http://schemas.microsoft.com/office/drawing/2014/main" id="{2A69FB7C-DA73-BF42-AB24-E5E144C63200}"/>
              </a:ext>
            </a:extLst>
          </p:cNvPr>
          <p:cNvSpPr txBox="1"/>
          <p:nvPr/>
        </p:nvSpPr>
        <p:spPr>
          <a:xfrm>
            <a:off x="6948264" y="5995958"/>
            <a:ext cx="1944216" cy="461665"/>
          </a:xfrm>
          <a:prstGeom prst="rect">
            <a:avLst/>
          </a:prstGeom>
          <a:noFill/>
        </p:spPr>
        <p:txBody>
          <a:bodyPr wrap="square" rtlCol="0">
            <a:spAutoFit/>
          </a:bodyPr>
          <a:lstStyle/>
          <a:p>
            <a:r>
              <a:rPr lang="en-US" altLang="ja-JP" sz="1200" dirty="0"/>
              <a:t>※</a:t>
            </a:r>
            <a:r>
              <a:rPr lang="ja-JP" altLang="en-US" sz="1200"/>
              <a:t>武漢のデータも含んでおり、実際の致死率はもっと少ない</a:t>
            </a:r>
            <a:endParaRPr kumimoji="1" lang="ja-JP" altLang="en-US" sz="1200"/>
          </a:p>
        </p:txBody>
      </p:sp>
    </p:spTree>
    <p:extLst>
      <p:ext uri="{BB962C8B-B14F-4D97-AF65-F5344CB8AC3E}">
        <p14:creationId xmlns:p14="http://schemas.microsoft.com/office/powerpoint/2010/main" val="11865259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C9CE9984-BBEA-F84F-8B2A-7CFADA2A52AC}"/>
              </a:ext>
            </a:extLst>
          </p:cNvPr>
          <p:cNvSpPr/>
          <p:nvPr/>
        </p:nvSpPr>
        <p:spPr>
          <a:xfrm>
            <a:off x="755575" y="1279680"/>
            <a:ext cx="7251587" cy="47213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354084" y="525239"/>
            <a:ext cx="8610403" cy="533400"/>
          </a:xfrm>
        </p:spPr>
        <p:txBody>
          <a:bodyPr/>
          <a:lstStyle/>
          <a:p>
            <a:r>
              <a:rPr kumimoji="1" lang="ja-JP" altLang="en-US" sz="3200"/>
              <a:t>発症から典型的な経過と日数</a:t>
            </a:r>
            <a:r>
              <a:rPr kumimoji="1" lang="en-US" altLang="ja-JP" sz="3200" dirty="0"/>
              <a:t>(</a:t>
            </a:r>
            <a:r>
              <a:rPr kumimoji="1" lang="ja-JP" altLang="en-US" sz="3200"/>
              <a:t>入院</a:t>
            </a:r>
            <a:r>
              <a:rPr kumimoji="1" lang="en-US" altLang="ja-JP" sz="3200" dirty="0"/>
              <a:t>41</a:t>
            </a:r>
            <a:r>
              <a:rPr kumimoji="1" lang="ja-JP" altLang="en-US" sz="3200"/>
              <a:t>例の検討</a:t>
            </a:r>
            <a:r>
              <a:rPr kumimoji="1" lang="en-US" altLang="ja-JP" sz="3200" dirty="0"/>
              <a:t>)</a:t>
            </a:r>
            <a:endParaRPr kumimoji="1" lang="ja-JP" altLang="en-US" sz="32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pSp>
        <p:nvGrpSpPr>
          <p:cNvPr id="18" name="グループ化 17">
            <a:extLst>
              <a:ext uri="{FF2B5EF4-FFF2-40B4-BE49-F238E27FC236}">
                <a16:creationId xmlns:a16="http://schemas.microsoft.com/office/drawing/2014/main" id="{26524429-F88B-2848-A008-4ABD19DB0F25}"/>
              </a:ext>
            </a:extLst>
          </p:cNvPr>
          <p:cNvGrpSpPr/>
          <p:nvPr/>
        </p:nvGrpSpPr>
        <p:grpSpPr>
          <a:xfrm>
            <a:off x="1079612" y="1551275"/>
            <a:ext cx="7380820" cy="5081245"/>
            <a:chOff x="935596" y="1473443"/>
            <a:chExt cx="7380820" cy="5081245"/>
          </a:xfrm>
        </p:grpSpPr>
        <p:sp>
          <p:nvSpPr>
            <p:cNvPr id="9" name="テキスト ボックス 8">
              <a:extLst>
                <a:ext uri="{FF2B5EF4-FFF2-40B4-BE49-F238E27FC236}">
                  <a16:creationId xmlns:a16="http://schemas.microsoft.com/office/drawing/2014/main" id="{798E1883-DC9D-2F48-A4DB-3DD99AE842A9}"/>
                </a:ext>
              </a:extLst>
            </p:cNvPr>
            <p:cNvSpPr txBox="1"/>
            <p:nvPr/>
          </p:nvSpPr>
          <p:spPr>
            <a:xfrm>
              <a:off x="935596" y="6031468"/>
              <a:ext cx="7380820" cy="523220"/>
            </a:xfrm>
            <a:prstGeom prst="rect">
              <a:avLst/>
            </a:prstGeom>
            <a:solidFill>
              <a:srgbClr val="FFFF00"/>
            </a:solidFill>
            <a:ln>
              <a:solidFill>
                <a:srgbClr val="FF0000"/>
              </a:solidFill>
            </a:ln>
          </p:spPr>
          <p:txBody>
            <a:bodyPr wrap="square" rtlCol="0">
              <a:spAutoFit/>
            </a:bodyPr>
            <a:lstStyle/>
            <a:p>
              <a:r>
                <a:rPr kumimoji="1" lang="en-US" altLang="ja-JP" sz="2800" dirty="0"/>
                <a:t>4</a:t>
              </a:r>
              <a:r>
                <a:rPr kumimoji="1" lang="ja-JP" altLang="en-US" sz="2800"/>
                <a:t>日間（透析では２日間）経過観察してＰＣＲ検査</a:t>
              </a:r>
            </a:p>
          </p:txBody>
        </p:sp>
        <p:grpSp>
          <p:nvGrpSpPr>
            <p:cNvPr id="17" name="グループ化 16">
              <a:extLst>
                <a:ext uri="{FF2B5EF4-FFF2-40B4-BE49-F238E27FC236}">
                  <a16:creationId xmlns:a16="http://schemas.microsoft.com/office/drawing/2014/main" id="{1C6E6DF1-F389-B64C-9BB5-133B880466BC}"/>
                </a:ext>
              </a:extLst>
            </p:cNvPr>
            <p:cNvGrpSpPr/>
            <p:nvPr/>
          </p:nvGrpSpPr>
          <p:grpSpPr>
            <a:xfrm>
              <a:off x="2888399" y="1473443"/>
              <a:ext cx="1368152" cy="1606116"/>
              <a:chOff x="7092280" y="264689"/>
              <a:chExt cx="1368152" cy="1606116"/>
            </a:xfrm>
          </p:grpSpPr>
          <p:sp>
            <p:nvSpPr>
              <p:cNvPr id="8" name="下矢印 7">
                <a:extLst>
                  <a:ext uri="{FF2B5EF4-FFF2-40B4-BE49-F238E27FC236}">
                    <a16:creationId xmlns:a16="http://schemas.microsoft.com/office/drawing/2014/main" id="{FE1EEDB2-C87F-A946-A065-87C02C45082F}"/>
                  </a:ext>
                </a:extLst>
              </p:cNvPr>
              <p:cNvSpPr/>
              <p:nvPr/>
            </p:nvSpPr>
            <p:spPr>
              <a:xfrm>
                <a:off x="7524328" y="646669"/>
                <a:ext cx="504056" cy="122413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B7AD8B0A-0AB2-6943-AE0E-863C5638E009}"/>
                  </a:ext>
                </a:extLst>
              </p:cNvPr>
              <p:cNvSpPr/>
              <p:nvPr/>
            </p:nvSpPr>
            <p:spPr>
              <a:xfrm>
                <a:off x="7092280" y="264689"/>
                <a:ext cx="1368152" cy="71019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51C5"/>
                    </a:solidFill>
                  </a:rPr>
                  <a:t>ＤＡＹ４</a:t>
                </a:r>
                <a:endParaRPr kumimoji="1" lang="en-US" altLang="ja-JP" dirty="0">
                  <a:solidFill>
                    <a:srgbClr val="0051C5"/>
                  </a:solidFill>
                </a:endParaRPr>
              </a:p>
              <a:p>
                <a:pPr algn="ctr"/>
                <a:r>
                  <a:rPr lang="ja-JP" altLang="en-US">
                    <a:solidFill>
                      <a:srgbClr val="0051C5"/>
                    </a:solidFill>
                  </a:rPr>
                  <a:t>相談</a:t>
                </a:r>
                <a:endParaRPr kumimoji="1" lang="ja-JP" altLang="en-US">
                  <a:solidFill>
                    <a:srgbClr val="0051C5"/>
                  </a:solidFill>
                </a:endParaRPr>
              </a:p>
            </p:txBody>
          </p:sp>
        </p:grpSp>
      </p:grpSp>
      <p:sp>
        <p:nvSpPr>
          <p:cNvPr id="12" name="テキスト ボックス 11">
            <a:extLst>
              <a:ext uri="{FF2B5EF4-FFF2-40B4-BE49-F238E27FC236}">
                <a16:creationId xmlns:a16="http://schemas.microsoft.com/office/drawing/2014/main" id="{273B1C20-CB27-7146-886E-F381517DA2BA}"/>
              </a:ext>
            </a:extLst>
          </p:cNvPr>
          <p:cNvSpPr txBox="1"/>
          <p:nvPr/>
        </p:nvSpPr>
        <p:spPr>
          <a:xfrm>
            <a:off x="954908" y="1266993"/>
            <a:ext cx="492443" cy="276999"/>
          </a:xfrm>
          <a:prstGeom prst="rect">
            <a:avLst/>
          </a:prstGeom>
          <a:noFill/>
        </p:spPr>
        <p:txBody>
          <a:bodyPr wrap="none" rtlCol="0">
            <a:spAutoFit/>
          </a:bodyPr>
          <a:lstStyle/>
          <a:p>
            <a:r>
              <a:rPr kumimoji="1" lang="ja-JP" altLang="en-US" sz="1200"/>
              <a:t>発症</a:t>
            </a:r>
          </a:p>
        </p:txBody>
      </p:sp>
      <p:cxnSp>
        <p:nvCxnSpPr>
          <p:cNvPr id="5" name="直線コネクタ 4">
            <a:extLst>
              <a:ext uri="{FF2B5EF4-FFF2-40B4-BE49-F238E27FC236}">
                <a16:creationId xmlns:a16="http://schemas.microsoft.com/office/drawing/2014/main" id="{0F56873B-D361-F34C-B231-4544E1B2C50F}"/>
              </a:ext>
            </a:extLst>
          </p:cNvPr>
          <p:cNvCxnSpPr/>
          <p:nvPr/>
        </p:nvCxnSpPr>
        <p:spPr>
          <a:xfrm>
            <a:off x="1187624" y="1476627"/>
            <a:ext cx="0" cy="3392533"/>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右矢印 5">
            <a:extLst>
              <a:ext uri="{FF2B5EF4-FFF2-40B4-BE49-F238E27FC236}">
                <a16:creationId xmlns:a16="http://schemas.microsoft.com/office/drawing/2014/main" id="{E75BE4F8-4CF6-D741-9F97-5DF326201EDF}"/>
              </a:ext>
            </a:extLst>
          </p:cNvPr>
          <p:cNvSpPr/>
          <p:nvPr/>
        </p:nvSpPr>
        <p:spPr>
          <a:xfrm>
            <a:off x="1164554" y="3195678"/>
            <a:ext cx="6562090" cy="190234"/>
          </a:xfrm>
          <a:prstGeom prst="rightArrow">
            <a:avLst/>
          </a:prstGeom>
          <a:solidFill>
            <a:srgbClr val="FFC000"/>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48F1C268-BC76-064B-A398-8ED1A630AFB9}"/>
              </a:ext>
            </a:extLst>
          </p:cNvPr>
          <p:cNvSpPr txBox="1"/>
          <p:nvPr/>
        </p:nvSpPr>
        <p:spPr>
          <a:xfrm>
            <a:off x="884035" y="5207321"/>
            <a:ext cx="620683" cy="415498"/>
          </a:xfrm>
          <a:prstGeom prst="rect">
            <a:avLst/>
          </a:prstGeom>
          <a:noFill/>
        </p:spPr>
        <p:txBody>
          <a:bodyPr wrap="none" rtlCol="0">
            <a:spAutoFit/>
          </a:bodyPr>
          <a:lstStyle/>
          <a:p>
            <a:pPr algn="ctr"/>
            <a:r>
              <a:rPr kumimoji="1" lang="en-US" altLang="ja-JP" sz="1050" dirty="0"/>
              <a:t>41</a:t>
            </a:r>
          </a:p>
          <a:p>
            <a:pPr algn="ctr"/>
            <a:r>
              <a:rPr lang="en-US" altLang="ja-JP" sz="1050" dirty="0"/>
              <a:t>(100%)</a:t>
            </a:r>
            <a:endParaRPr kumimoji="1" lang="ja-JP" altLang="en-US" sz="1050"/>
          </a:p>
        </p:txBody>
      </p:sp>
      <p:cxnSp>
        <p:nvCxnSpPr>
          <p:cNvPr id="36" name="直線コネクタ 35">
            <a:extLst>
              <a:ext uri="{FF2B5EF4-FFF2-40B4-BE49-F238E27FC236}">
                <a16:creationId xmlns:a16="http://schemas.microsoft.com/office/drawing/2014/main" id="{EBFC1FF0-6073-F543-8DF5-9B04B9D0418D}"/>
              </a:ext>
            </a:extLst>
          </p:cNvPr>
          <p:cNvCxnSpPr>
            <a:cxnSpLocks/>
          </p:cNvCxnSpPr>
          <p:nvPr/>
        </p:nvCxnSpPr>
        <p:spPr>
          <a:xfrm flipH="1" flipV="1">
            <a:off x="1180872" y="5692824"/>
            <a:ext cx="5522388" cy="612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E03A598D-032A-ED43-A599-8920793583D6}"/>
              </a:ext>
            </a:extLst>
          </p:cNvPr>
          <p:cNvCxnSpPr>
            <a:cxnSpLocks/>
          </p:cNvCxnSpPr>
          <p:nvPr/>
        </p:nvCxnSpPr>
        <p:spPr>
          <a:xfrm>
            <a:off x="6703260" y="5618559"/>
            <a:ext cx="0" cy="8039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B3ACF63-C614-2B44-865A-7A6F6178769E}"/>
              </a:ext>
            </a:extLst>
          </p:cNvPr>
          <p:cNvCxnSpPr>
            <a:cxnSpLocks/>
          </p:cNvCxnSpPr>
          <p:nvPr/>
        </p:nvCxnSpPr>
        <p:spPr>
          <a:xfrm>
            <a:off x="5995237" y="5612432"/>
            <a:ext cx="0" cy="8039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F3191F0D-5C45-4A49-BA1F-566AF259B3DC}"/>
              </a:ext>
            </a:extLst>
          </p:cNvPr>
          <p:cNvCxnSpPr>
            <a:cxnSpLocks/>
          </p:cNvCxnSpPr>
          <p:nvPr/>
        </p:nvCxnSpPr>
        <p:spPr>
          <a:xfrm>
            <a:off x="5346330" y="5594733"/>
            <a:ext cx="0" cy="8039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4B1BBBBC-A2DE-F047-90AB-2996BE9B789B}"/>
              </a:ext>
            </a:extLst>
          </p:cNvPr>
          <p:cNvCxnSpPr>
            <a:cxnSpLocks/>
          </p:cNvCxnSpPr>
          <p:nvPr/>
        </p:nvCxnSpPr>
        <p:spPr>
          <a:xfrm>
            <a:off x="4716016" y="5595388"/>
            <a:ext cx="0" cy="8039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49C49196-F3D7-9B44-9973-A8AE4145BF8F}"/>
              </a:ext>
            </a:extLst>
          </p:cNvPr>
          <p:cNvCxnSpPr>
            <a:cxnSpLocks/>
          </p:cNvCxnSpPr>
          <p:nvPr/>
        </p:nvCxnSpPr>
        <p:spPr>
          <a:xfrm>
            <a:off x="1180871" y="5612432"/>
            <a:ext cx="0" cy="80392"/>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D79EFE5D-C6BA-864A-9007-93452A79BD03}"/>
              </a:ext>
            </a:extLst>
          </p:cNvPr>
          <p:cNvSpPr txBox="1"/>
          <p:nvPr/>
        </p:nvSpPr>
        <p:spPr>
          <a:xfrm>
            <a:off x="8007163" y="5250787"/>
            <a:ext cx="620683" cy="415498"/>
          </a:xfrm>
          <a:prstGeom prst="rect">
            <a:avLst/>
          </a:prstGeom>
          <a:noFill/>
        </p:spPr>
        <p:txBody>
          <a:bodyPr wrap="none" rtlCol="0">
            <a:spAutoFit/>
          </a:bodyPr>
          <a:lstStyle/>
          <a:p>
            <a:pPr algn="ctr"/>
            <a:r>
              <a:rPr kumimoji="1" lang="en-US" altLang="ja-JP" sz="1050" dirty="0"/>
              <a:t>41</a:t>
            </a:r>
          </a:p>
          <a:p>
            <a:pPr algn="ctr"/>
            <a:r>
              <a:rPr lang="en-US" altLang="ja-JP" sz="1050" dirty="0"/>
              <a:t>(100%)</a:t>
            </a:r>
            <a:endParaRPr kumimoji="1" lang="ja-JP" altLang="en-US" sz="1050"/>
          </a:p>
        </p:txBody>
      </p:sp>
      <p:sp>
        <p:nvSpPr>
          <p:cNvPr id="52" name="テキスト ボックス 51">
            <a:extLst>
              <a:ext uri="{FF2B5EF4-FFF2-40B4-BE49-F238E27FC236}">
                <a16:creationId xmlns:a16="http://schemas.microsoft.com/office/drawing/2014/main" id="{EA413170-8C1F-1A46-A0F2-2C784D5E8B89}"/>
              </a:ext>
            </a:extLst>
          </p:cNvPr>
          <p:cNvSpPr txBox="1"/>
          <p:nvPr/>
        </p:nvSpPr>
        <p:spPr>
          <a:xfrm>
            <a:off x="3388284" y="4910584"/>
            <a:ext cx="1156801" cy="276999"/>
          </a:xfrm>
          <a:prstGeom prst="rect">
            <a:avLst/>
          </a:prstGeom>
          <a:noFill/>
        </p:spPr>
        <p:txBody>
          <a:bodyPr wrap="square" rtlCol="0">
            <a:spAutoFit/>
          </a:bodyPr>
          <a:lstStyle/>
          <a:p>
            <a:r>
              <a:rPr kumimoji="1" lang="en-US" altLang="ja-JP" sz="1200" dirty="0"/>
              <a:t>Median time</a:t>
            </a:r>
            <a:endParaRPr kumimoji="1" lang="ja-JP" altLang="en-US" sz="1200"/>
          </a:p>
        </p:txBody>
      </p:sp>
      <p:sp>
        <p:nvSpPr>
          <p:cNvPr id="53" name="テキスト ボックス 52">
            <a:extLst>
              <a:ext uri="{FF2B5EF4-FFF2-40B4-BE49-F238E27FC236}">
                <a16:creationId xmlns:a16="http://schemas.microsoft.com/office/drawing/2014/main" id="{284CE377-57A4-FE47-9E29-766DC705C586}"/>
              </a:ext>
            </a:extLst>
          </p:cNvPr>
          <p:cNvSpPr txBox="1"/>
          <p:nvPr/>
        </p:nvSpPr>
        <p:spPr>
          <a:xfrm>
            <a:off x="3597009" y="5724052"/>
            <a:ext cx="1156801" cy="276999"/>
          </a:xfrm>
          <a:prstGeom prst="rect">
            <a:avLst/>
          </a:prstGeom>
          <a:noFill/>
        </p:spPr>
        <p:txBody>
          <a:bodyPr wrap="square" rtlCol="0">
            <a:spAutoFit/>
          </a:bodyPr>
          <a:lstStyle/>
          <a:p>
            <a:r>
              <a:rPr kumimoji="1" lang="ja-JP" altLang="en-US" sz="1200"/>
              <a:t>症例数</a:t>
            </a:r>
          </a:p>
        </p:txBody>
      </p:sp>
      <p:grpSp>
        <p:nvGrpSpPr>
          <p:cNvPr id="62" name="グループ化 61">
            <a:extLst>
              <a:ext uri="{FF2B5EF4-FFF2-40B4-BE49-F238E27FC236}">
                <a16:creationId xmlns:a16="http://schemas.microsoft.com/office/drawing/2014/main" id="{629DD40A-DB46-BD45-B722-5D4076A546CE}"/>
              </a:ext>
            </a:extLst>
          </p:cNvPr>
          <p:cNvGrpSpPr/>
          <p:nvPr/>
        </p:nvGrpSpPr>
        <p:grpSpPr>
          <a:xfrm>
            <a:off x="1180871" y="1421164"/>
            <a:ext cx="4399241" cy="4180807"/>
            <a:chOff x="1180871" y="1421164"/>
            <a:chExt cx="4399241" cy="4180807"/>
          </a:xfrm>
        </p:grpSpPr>
        <p:sp>
          <p:nvSpPr>
            <p:cNvPr id="13" name="テキスト ボックス 12">
              <a:extLst>
                <a:ext uri="{FF2B5EF4-FFF2-40B4-BE49-F238E27FC236}">
                  <a16:creationId xmlns:a16="http://schemas.microsoft.com/office/drawing/2014/main" id="{F68DD172-157D-9C43-85A1-23A6C2E91D8E}"/>
                </a:ext>
              </a:extLst>
            </p:cNvPr>
            <p:cNvSpPr txBox="1"/>
            <p:nvPr/>
          </p:nvSpPr>
          <p:spPr>
            <a:xfrm>
              <a:off x="4788024" y="1421164"/>
              <a:ext cx="792088" cy="276999"/>
            </a:xfrm>
            <a:prstGeom prst="rect">
              <a:avLst/>
            </a:prstGeom>
            <a:noFill/>
          </p:spPr>
          <p:txBody>
            <a:bodyPr wrap="square" rtlCol="0">
              <a:spAutoFit/>
            </a:bodyPr>
            <a:lstStyle/>
            <a:p>
              <a:r>
                <a:rPr kumimoji="1" lang="ja-JP" altLang="en-US" sz="1200"/>
                <a:t>入院</a:t>
              </a:r>
            </a:p>
          </p:txBody>
        </p:sp>
        <p:cxnSp>
          <p:nvCxnSpPr>
            <p:cNvPr id="19" name="直線コネクタ 18">
              <a:extLst>
                <a:ext uri="{FF2B5EF4-FFF2-40B4-BE49-F238E27FC236}">
                  <a16:creationId xmlns:a16="http://schemas.microsoft.com/office/drawing/2014/main" id="{4F33D238-8854-4B40-9805-B9A672FD2DB9}"/>
                </a:ext>
              </a:extLst>
            </p:cNvPr>
            <p:cNvCxnSpPr>
              <a:cxnSpLocks/>
            </p:cNvCxnSpPr>
            <p:nvPr/>
          </p:nvCxnSpPr>
          <p:spPr>
            <a:xfrm>
              <a:off x="4716016" y="1476627"/>
              <a:ext cx="0" cy="240339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75FB087D-17BD-B848-8C83-13690F2FD333}"/>
                </a:ext>
              </a:extLst>
            </p:cNvPr>
            <p:cNvCxnSpPr>
              <a:cxnSpLocks/>
            </p:cNvCxnSpPr>
            <p:nvPr/>
          </p:nvCxnSpPr>
          <p:spPr>
            <a:xfrm>
              <a:off x="1180871" y="3792096"/>
              <a:ext cx="3535145"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C453AFBA-B9B5-1446-9FBA-184C7F592D15}"/>
                </a:ext>
              </a:extLst>
            </p:cNvPr>
            <p:cNvSpPr txBox="1"/>
            <p:nvPr/>
          </p:nvSpPr>
          <p:spPr>
            <a:xfrm>
              <a:off x="4429689" y="5186473"/>
              <a:ext cx="620683" cy="415498"/>
            </a:xfrm>
            <a:prstGeom prst="rect">
              <a:avLst/>
            </a:prstGeom>
            <a:noFill/>
          </p:spPr>
          <p:txBody>
            <a:bodyPr wrap="none" rtlCol="0">
              <a:spAutoFit/>
            </a:bodyPr>
            <a:lstStyle/>
            <a:p>
              <a:pPr algn="ctr"/>
              <a:r>
                <a:rPr kumimoji="1" lang="en-US" altLang="ja-JP" sz="1050" dirty="0"/>
                <a:t>41</a:t>
              </a:r>
            </a:p>
            <a:p>
              <a:pPr algn="ctr"/>
              <a:r>
                <a:rPr lang="en-US" altLang="ja-JP" sz="1050" dirty="0"/>
                <a:t>(100%)</a:t>
              </a:r>
              <a:endParaRPr kumimoji="1" lang="ja-JP" altLang="en-US" sz="1050"/>
            </a:p>
          </p:txBody>
        </p:sp>
        <p:sp>
          <p:nvSpPr>
            <p:cNvPr id="55" name="テキスト ボックス 54">
              <a:extLst>
                <a:ext uri="{FF2B5EF4-FFF2-40B4-BE49-F238E27FC236}">
                  <a16:creationId xmlns:a16="http://schemas.microsoft.com/office/drawing/2014/main" id="{3838299E-465F-6941-968F-0730512DD597}"/>
                </a:ext>
              </a:extLst>
            </p:cNvPr>
            <p:cNvSpPr txBox="1"/>
            <p:nvPr/>
          </p:nvSpPr>
          <p:spPr>
            <a:xfrm>
              <a:off x="2759555" y="3514976"/>
              <a:ext cx="432048" cy="276999"/>
            </a:xfrm>
            <a:prstGeom prst="rect">
              <a:avLst/>
            </a:prstGeom>
            <a:noFill/>
          </p:spPr>
          <p:txBody>
            <a:bodyPr wrap="square" rtlCol="0">
              <a:spAutoFit/>
            </a:bodyPr>
            <a:lstStyle/>
            <a:p>
              <a:r>
                <a:rPr kumimoji="1" lang="en-US" altLang="ja-JP" sz="1200" dirty="0"/>
                <a:t>7</a:t>
              </a:r>
              <a:r>
                <a:rPr kumimoji="1" lang="ja-JP" altLang="en-US" sz="1200"/>
                <a:t>日</a:t>
              </a:r>
            </a:p>
          </p:txBody>
        </p:sp>
      </p:grpSp>
      <p:grpSp>
        <p:nvGrpSpPr>
          <p:cNvPr id="63" name="グループ化 62">
            <a:extLst>
              <a:ext uri="{FF2B5EF4-FFF2-40B4-BE49-F238E27FC236}">
                <a16:creationId xmlns:a16="http://schemas.microsoft.com/office/drawing/2014/main" id="{CAAB70D4-FDEC-9F40-BA0E-35A11363F184}"/>
              </a:ext>
            </a:extLst>
          </p:cNvPr>
          <p:cNvGrpSpPr/>
          <p:nvPr/>
        </p:nvGrpSpPr>
        <p:grpSpPr>
          <a:xfrm>
            <a:off x="1187624" y="1698163"/>
            <a:ext cx="5112567" cy="3909688"/>
            <a:chOff x="1187624" y="1698163"/>
            <a:chExt cx="5112567" cy="3909688"/>
          </a:xfrm>
        </p:grpSpPr>
        <p:sp>
          <p:nvSpPr>
            <p:cNvPr id="14" name="テキスト ボックス 13">
              <a:extLst>
                <a:ext uri="{FF2B5EF4-FFF2-40B4-BE49-F238E27FC236}">
                  <a16:creationId xmlns:a16="http://schemas.microsoft.com/office/drawing/2014/main" id="{7E213689-CBFD-B748-AD77-1A6DC0FA00F1}"/>
                </a:ext>
              </a:extLst>
            </p:cNvPr>
            <p:cNvSpPr txBox="1"/>
            <p:nvPr/>
          </p:nvSpPr>
          <p:spPr>
            <a:xfrm>
              <a:off x="5346330" y="1698163"/>
              <a:ext cx="953861" cy="276999"/>
            </a:xfrm>
            <a:prstGeom prst="rect">
              <a:avLst/>
            </a:prstGeom>
            <a:noFill/>
          </p:spPr>
          <p:txBody>
            <a:bodyPr wrap="square" rtlCol="0">
              <a:spAutoFit/>
            </a:bodyPr>
            <a:lstStyle/>
            <a:p>
              <a:r>
                <a:rPr kumimoji="1" lang="ja-JP" altLang="en-US" sz="1200"/>
                <a:t>呼吸困難</a:t>
              </a:r>
            </a:p>
          </p:txBody>
        </p:sp>
        <p:cxnSp>
          <p:nvCxnSpPr>
            <p:cNvPr id="24" name="直線矢印コネクタ 23">
              <a:extLst>
                <a:ext uri="{FF2B5EF4-FFF2-40B4-BE49-F238E27FC236}">
                  <a16:creationId xmlns:a16="http://schemas.microsoft.com/office/drawing/2014/main" id="{25F20EAD-0AB6-5E47-9A7B-2F56306D2519}"/>
                </a:ext>
              </a:extLst>
            </p:cNvPr>
            <p:cNvCxnSpPr>
              <a:cxnSpLocks/>
            </p:cNvCxnSpPr>
            <p:nvPr/>
          </p:nvCxnSpPr>
          <p:spPr>
            <a:xfrm>
              <a:off x="1187624" y="4145213"/>
              <a:ext cx="4158706"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DC1A7D74-F593-6B46-A3B4-56AC84E5E5E4}"/>
                </a:ext>
              </a:extLst>
            </p:cNvPr>
            <p:cNvCxnSpPr>
              <a:cxnSpLocks/>
            </p:cNvCxnSpPr>
            <p:nvPr/>
          </p:nvCxnSpPr>
          <p:spPr>
            <a:xfrm>
              <a:off x="5346330" y="1756674"/>
              <a:ext cx="0" cy="2464414"/>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53C40F1F-C3F5-1B4A-AD42-79EBE1C718F8}"/>
                </a:ext>
              </a:extLst>
            </p:cNvPr>
            <p:cNvSpPr txBox="1"/>
            <p:nvPr/>
          </p:nvSpPr>
          <p:spPr>
            <a:xfrm>
              <a:off x="5048527" y="5192353"/>
              <a:ext cx="545342" cy="415498"/>
            </a:xfrm>
            <a:prstGeom prst="rect">
              <a:avLst/>
            </a:prstGeom>
            <a:noFill/>
          </p:spPr>
          <p:txBody>
            <a:bodyPr wrap="none" rtlCol="0">
              <a:spAutoFit/>
            </a:bodyPr>
            <a:lstStyle/>
            <a:p>
              <a:pPr algn="ctr"/>
              <a:r>
                <a:rPr kumimoji="1" lang="en-US" altLang="ja-JP" sz="1050" dirty="0"/>
                <a:t>21</a:t>
              </a:r>
            </a:p>
            <a:p>
              <a:pPr algn="ctr"/>
              <a:r>
                <a:rPr lang="en-US" altLang="ja-JP" sz="1050" dirty="0"/>
                <a:t>(51%)</a:t>
              </a:r>
              <a:endParaRPr kumimoji="1" lang="ja-JP" altLang="en-US" sz="1050"/>
            </a:p>
          </p:txBody>
        </p:sp>
        <p:sp>
          <p:nvSpPr>
            <p:cNvPr id="56" name="テキスト ボックス 55">
              <a:extLst>
                <a:ext uri="{FF2B5EF4-FFF2-40B4-BE49-F238E27FC236}">
                  <a16:creationId xmlns:a16="http://schemas.microsoft.com/office/drawing/2014/main" id="{82798C2E-278D-974E-B76B-F8340F7F2FEE}"/>
                </a:ext>
              </a:extLst>
            </p:cNvPr>
            <p:cNvSpPr txBox="1"/>
            <p:nvPr/>
          </p:nvSpPr>
          <p:spPr>
            <a:xfrm>
              <a:off x="3058911" y="3891153"/>
              <a:ext cx="432048" cy="276999"/>
            </a:xfrm>
            <a:prstGeom prst="rect">
              <a:avLst/>
            </a:prstGeom>
            <a:noFill/>
          </p:spPr>
          <p:txBody>
            <a:bodyPr wrap="square" rtlCol="0">
              <a:spAutoFit/>
            </a:bodyPr>
            <a:lstStyle/>
            <a:p>
              <a:r>
                <a:rPr lang="en-US" altLang="ja-JP" sz="1200" dirty="0"/>
                <a:t>8</a:t>
              </a:r>
              <a:r>
                <a:rPr kumimoji="1" lang="ja-JP" altLang="en-US" sz="1200"/>
                <a:t>日</a:t>
              </a:r>
            </a:p>
          </p:txBody>
        </p:sp>
      </p:grpSp>
      <p:grpSp>
        <p:nvGrpSpPr>
          <p:cNvPr id="64" name="グループ化 63">
            <a:extLst>
              <a:ext uri="{FF2B5EF4-FFF2-40B4-BE49-F238E27FC236}">
                <a16:creationId xmlns:a16="http://schemas.microsoft.com/office/drawing/2014/main" id="{FE4236BD-1437-3541-ACD6-90BEBFAFEDAB}"/>
              </a:ext>
            </a:extLst>
          </p:cNvPr>
          <p:cNvGrpSpPr/>
          <p:nvPr/>
        </p:nvGrpSpPr>
        <p:grpSpPr>
          <a:xfrm>
            <a:off x="1194377" y="1952923"/>
            <a:ext cx="6460895" cy="3654928"/>
            <a:chOff x="1194377" y="1952923"/>
            <a:chExt cx="6460895" cy="3654928"/>
          </a:xfrm>
        </p:grpSpPr>
        <p:sp>
          <p:nvSpPr>
            <p:cNvPr id="15" name="テキスト ボックス 14">
              <a:extLst>
                <a:ext uri="{FF2B5EF4-FFF2-40B4-BE49-F238E27FC236}">
                  <a16:creationId xmlns:a16="http://schemas.microsoft.com/office/drawing/2014/main" id="{4E845CAE-5329-5A41-868B-E75087EF86BF}"/>
                </a:ext>
              </a:extLst>
            </p:cNvPr>
            <p:cNvSpPr txBox="1"/>
            <p:nvPr/>
          </p:nvSpPr>
          <p:spPr>
            <a:xfrm>
              <a:off x="6061722" y="1952923"/>
              <a:ext cx="1593550" cy="461665"/>
            </a:xfrm>
            <a:prstGeom prst="rect">
              <a:avLst/>
            </a:prstGeom>
            <a:noFill/>
          </p:spPr>
          <p:txBody>
            <a:bodyPr wrap="square" rtlCol="0">
              <a:spAutoFit/>
            </a:bodyPr>
            <a:lstStyle/>
            <a:p>
              <a:r>
                <a:rPr lang="ja-JP" altLang="en-US" sz="1200"/>
                <a:t>急性呼吸窮迫症候群</a:t>
              </a:r>
              <a:r>
                <a:rPr lang="en-US" altLang="ja-JP" sz="1200" dirty="0"/>
                <a:t>(</a:t>
              </a:r>
              <a:r>
                <a:rPr lang="en-US" altLang="ja-JP" sz="1200" b="1" dirty="0"/>
                <a:t>ARDS</a:t>
              </a:r>
              <a:r>
                <a:rPr lang="en-US" altLang="ja-JP" sz="1200" dirty="0"/>
                <a:t>)</a:t>
              </a:r>
              <a:endParaRPr kumimoji="1" lang="ja-JP" altLang="en-US" sz="1200"/>
            </a:p>
          </p:txBody>
        </p:sp>
        <p:cxnSp>
          <p:nvCxnSpPr>
            <p:cNvPr id="26" name="直線矢印コネクタ 25">
              <a:extLst>
                <a:ext uri="{FF2B5EF4-FFF2-40B4-BE49-F238E27FC236}">
                  <a16:creationId xmlns:a16="http://schemas.microsoft.com/office/drawing/2014/main" id="{91AAFD24-FF7F-5545-8365-F792437C6DCE}"/>
                </a:ext>
              </a:extLst>
            </p:cNvPr>
            <p:cNvCxnSpPr>
              <a:cxnSpLocks/>
            </p:cNvCxnSpPr>
            <p:nvPr/>
          </p:nvCxnSpPr>
          <p:spPr>
            <a:xfrm>
              <a:off x="1194377" y="4498330"/>
              <a:ext cx="4817783"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33D4299-4146-494D-9651-4DDAEC5C0D43}"/>
                </a:ext>
              </a:extLst>
            </p:cNvPr>
            <p:cNvCxnSpPr>
              <a:cxnSpLocks/>
            </p:cNvCxnSpPr>
            <p:nvPr/>
          </p:nvCxnSpPr>
          <p:spPr>
            <a:xfrm>
              <a:off x="5976644" y="2036721"/>
              <a:ext cx="35516" cy="254440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a:extLst>
                <a:ext uri="{FF2B5EF4-FFF2-40B4-BE49-F238E27FC236}">
                  <a16:creationId xmlns:a16="http://schemas.microsoft.com/office/drawing/2014/main" id="{BB0E6415-CE7F-5143-913D-6067E408815F}"/>
                </a:ext>
              </a:extLst>
            </p:cNvPr>
            <p:cNvSpPr txBox="1"/>
            <p:nvPr/>
          </p:nvSpPr>
          <p:spPr>
            <a:xfrm>
              <a:off x="5718671" y="5192353"/>
              <a:ext cx="545342" cy="415498"/>
            </a:xfrm>
            <a:prstGeom prst="rect">
              <a:avLst/>
            </a:prstGeom>
            <a:noFill/>
          </p:spPr>
          <p:txBody>
            <a:bodyPr wrap="none" rtlCol="0">
              <a:spAutoFit/>
            </a:bodyPr>
            <a:lstStyle/>
            <a:p>
              <a:pPr algn="ctr"/>
              <a:r>
                <a:rPr kumimoji="1" lang="en-US" altLang="ja-JP" sz="1050" dirty="0"/>
                <a:t>11</a:t>
              </a:r>
            </a:p>
            <a:p>
              <a:pPr algn="ctr"/>
              <a:r>
                <a:rPr lang="en-US" altLang="ja-JP" sz="1050" dirty="0"/>
                <a:t>(27%)</a:t>
              </a:r>
              <a:endParaRPr kumimoji="1" lang="ja-JP" altLang="en-US" sz="1050"/>
            </a:p>
          </p:txBody>
        </p:sp>
        <p:sp>
          <p:nvSpPr>
            <p:cNvPr id="57" name="テキスト ボックス 56">
              <a:extLst>
                <a:ext uri="{FF2B5EF4-FFF2-40B4-BE49-F238E27FC236}">
                  <a16:creationId xmlns:a16="http://schemas.microsoft.com/office/drawing/2014/main" id="{AF670258-C710-9740-9431-FAED2F97CB1B}"/>
                </a:ext>
              </a:extLst>
            </p:cNvPr>
            <p:cNvSpPr txBox="1"/>
            <p:nvPr/>
          </p:nvSpPr>
          <p:spPr>
            <a:xfrm>
              <a:off x="3360059" y="4236537"/>
              <a:ext cx="432048" cy="276999"/>
            </a:xfrm>
            <a:prstGeom prst="rect">
              <a:avLst/>
            </a:prstGeom>
            <a:noFill/>
          </p:spPr>
          <p:txBody>
            <a:bodyPr wrap="square" rtlCol="0">
              <a:spAutoFit/>
            </a:bodyPr>
            <a:lstStyle/>
            <a:p>
              <a:r>
                <a:rPr kumimoji="1" lang="en-US" altLang="ja-JP" sz="1200" dirty="0"/>
                <a:t>9</a:t>
              </a:r>
              <a:r>
                <a:rPr kumimoji="1" lang="ja-JP" altLang="en-US" sz="1200"/>
                <a:t>日</a:t>
              </a:r>
            </a:p>
          </p:txBody>
        </p:sp>
      </p:grpSp>
      <p:grpSp>
        <p:nvGrpSpPr>
          <p:cNvPr id="66" name="グループ化 65">
            <a:extLst>
              <a:ext uri="{FF2B5EF4-FFF2-40B4-BE49-F238E27FC236}">
                <a16:creationId xmlns:a16="http://schemas.microsoft.com/office/drawing/2014/main" id="{0440C440-D4CE-DC42-85A9-F5AF40F274B3}"/>
              </a:ext>
            </a:extLst>
          </p:cNvPr>
          <p:cNvGrpSpPr/>
          <p:nvPr/>
        </p:nvGrpSpPr>
        <p:grpSpPr>
          <a:xfrm>
            <a:off x="1201130" y="2404286"/>
            <a:ext cx="6575226" cy="3201538"/>
            <a:chOff x="1201130" y="2404286"/>
            <a:chExt cx="6575226" cy="3201538"/>
          </a:xfrm>
        </p:grpSpPr>
        <p:sp>
          <p:nvSpPr>
            <p:cNvPr id="16" name="テキスト ボックス 15">
              <a:extLst>
                <a:ext uri="{FF2B5EF4-FFF2-40B4-BE49-F238E27FC236}">
                  <a16:creationId xmlns:a16="http://schemas.microsoft.com/office/drawing/2014/main" id="{271A4E08-97FF-AE4D-8B46-E522071B24E2}"/>
                </a:ext>
              </a:extLst>
            </p:cNvPr>
            <p:cNvSpPr txBox="1"/>
            <p:nvPr/>
          </p:nvSpPr>
          <p:spPr>
            <a:xfrm>
              <a:off x="6763557" y="2496706"/>
              <a:ext cx="1012799" cy="461665"/>
            </a:xfrm>
            <a:prstGeom prst="rect">
              <a:avLst/>
            </a:prstGeom>
            <a:noFill/>
          </p:spPr>
          <p:txBody>
            <a:bodyPr wrap="square" rtlCol="0">
              <a:spAutoFit/>
            </a:bodyPr>
            <a:lstStyle/>
            <a:p>
              <a:r>
                <a:rPr lang="en-US" altLang="ja-JP" sz="1200" dirty="0"/>
                <a:t>ICU</a:t>
              </a:r>
              <a:r>
                <a:rPr lang="ja-JP" altLang="en-US" sz="1200"/>
                <a:t>入室</a:t>
              </a:r>
              <a:endParaRPr lang="en-US" altLang="ja-JP" sz="1200" dirty="0"/>
            </a:p>
            <a:p>
              <a:endParaRPr kumimoji="1" lang="ja-JP" altLang="en-US" sz="1200"/>
            </a:p>
          </p:txBody>
        </p:sp>
        <p:cxnSp>
          <p:nvCxnSpPr>
            <p:cNvPr id="28" name="直線矢印コネクタ 27">
              <a:extLst>
                <a:ext uri="{FF2B5EF4-FFF2-40B4-BE49-F238E27FC236}">
                  <a16:creationId xmlns:a16="http://schemas.microsoft.com/office/drawing/2014/main" id="{F40B9130-F14E-F74D-A96D-67B26C28B50B}"/>
                </a:ext>
              </a:extLst>
            </p:cNvPr>
            <p:cNvCxnSpPr>
              <a:cxnSpLocks/>
            </p:cNvCxnSpPr>
            <p:nvPr/>
          </p:nvCxnSpPr>
          <p:spPr>
            <a:xfrm>
              <a:off x="1201130" y="4851447"/>
              <a:ext cx="5531110" cy="0"/>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AA232C2A-60AA-C54D-A70A-6CE1FCDB72EE}"/>
                </a:ext>
              </a:extLst>
            </p:cNvPr>
            <p:cNvCxnSpPr>
              <a:cxnSpLocks/>
            </p:cNvCxnSpPr>
            <p:nvPr/>
          </p:nvCxnSpPr>
          <p:spPr>
            <a:xfrm>
              <a:off x="6685502" y="2404286"/>
              <a:ext cx="35516" cy="254440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a:extLst>
                <a:ext uri="{FF2B5EF4-FFF2-40B4-BE49-F238E27FC236}">
                  <a16:creationId xmlns:a16="http://schemas.microsoft.com/office/drawing/2014/main" id="{3DA61DC0-7B73-1049-A298-209B7F081878}"/>
                </a:ext>
              </a:extLst>
            </p:cNvPr>
            <p:cNvSpPr txBox="1"/>
            <p:nvPr/>
          </p:nvSpPr>
          <p:spPr>
            <a:xfrm>
              <a:off x="6404075" y="5190326"/>
              <a:ext cx="545342" cy="415498"/>
            </a:xfrm>
            <a:prstGeom prst="rect">
              <a:avLst/>
            </a:prstGeom>
            <a:noFill/>
          </p:spPr>
          <p:txBody>
            <a:bodyPr wrap="none" rtlCol="0">
              <a:spAutoFit/>
            </a:bodyPr>
            <a:lstStyle/>
            <a:p>
              <a:pPr algn="ctr"/>
              <a:r>
                <a:rPr kumimoji="1" lang="en-US" altLang="ja-JP" sz="1050" dirty="0"/>
                <a:t>16</a:t>
              </a:r>
            </a:p>
            <a:p>
              <a:pPr algn="ctr"/>
              <a:r>
                <a:rPr lang="en-US" altLang="ja-JP" sz="1050" dirty="0"/>
                <a:t>(39%)</a:t>
              </a:r>
              <a:endParaRPr kumimoji="1" lang="ja-JP" altLang="en-US" sz="1050"/>
            </a:p>
          </p:txBody>
        </p:sp>
        <p:sp>
          <p:nvSpPr>
            <p:cNvPr id="58" name="テキスト ボックス 57">
              <a:extLst>
                <a:ext uri="{FF2B5EF4-FFF2-40B4-BE49-F238E27FC236}">
                  <a16:creationId xmlns:a16="http://schemas.microsoft.com/office/drawing/2014/main" id="{D7F3CCD5-97A7-714B-9B10-4D727F140C96}"/>
                </a:ext>
              </a:extLst>
            </p:cNvPr>
            <p:cNvSpPr txBox="1"/>
            <p:nvPr/>
          </p:nvSpPr>
          <p:spPr>
            <a:xfrm>
              <a:off x="3635384" y="4577788"/>
              <a:ext cx="662599" cy="276999"/>
            </a:xfrm>
            <a:prstGeom prst="rect">
              <a:avLst/>
            </a:prstGeom>
            <a:noFill/>
          </p:spPr>
          <p:txBody>
            <a:bodyPr wrap="square" rtlCol="0">
              <a:spAutoFit/>
            </a:bodyPr>
            <a:lstStyle/>
            <a:p>
              <a:r>
                <a:rPr lang="en-US" altLang="ja-JP" sz="1200" dirty="0"/>
                <a:t>10.5</a:t>
              </a:r>
              <a:r>
                <a:rPr kumimoji="1" lang="ja-JP" altLang="en-US" sz="1200"/>
                <a:t>日</a:t>
              </a:r>
            </a:p>
          </p:txBody>
        </p:sp>
      </p:grpSp>
    </p:spTree>
    <p:extLst>
      <p:ext uri="{BB962C8B-B14F-4D97-AF65-F5344CB8AC3E}">
        <p14:creationId xmlns:p14="http://schemas.microsoft.com/office/powerpoint/2010/main" val="7544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ppt_x"/>
                                          </p:val>
                                        </p:tav>
                                        <p:tav tm="100000">
                                          <p:val>
                                            <p:strVal val="#ppt_x"/>
                                          </p:val>
                                        </p:tav>
                                      </p:tavLst>
                                    </p:anim>
                                    <p:anim calcmode="lin" valueType="num">
                                      <p:cBhvr additive="base">
                                        <p:cTn id="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anim calcmode="lin" valueType="num">
                                      <p:cBhvr additive="base">
                                        <p:cTn id="13" dur="500" fill="hold"/>
                                        <p:tgtEl>
                                          <p:spTgt spid="63"/>
                                        </p:tgtEl>
                                        <p:attrNameLst>
                                          <p:attrName>ppt_x</p:attrName>
                                        </p:attrNameLst>
                                      </p:cBhvr>
                                      <p:tavLst>
                                        <p:tav tm="0">
                                          <p:val>
                                            <p:strVal val="#ppt_x"/>
                                          </p:val>
                                        </p:tav>
                                        <p:tav tm="100000">
                                          <p:val>
                                            <p:strVal val="#ppt_x"/>
                                          </p:val>
                                        </p:tav>
                                      </p:tavLst>
                                    </p:anim>
                                    <p:anim calcmode="lin" valueType="num">
                                      <p:cBhvr additive="base">
                                        <p:cTn id="14"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 calcmode="lin" valueType="num">
                                      <p:cBhvr additive="base">
                                        <p:cTn id="19" dur="500" fill="hold"/>
                                        <p:tgtEl>
                                          <p:spTgt spid="64"/>
                                        </p:tgtEl>
                                        <p:attrNameLst>
                                          <p:attrName>ppt_x</p:attrName>
                                        </p:attrNameLst>
                                      </p:cBhvr>
                                      <p:tavLst>
                                        <p:tav tm="0">
                                          <p:val>
                                            <p:strVal val="#ppt_x"/>
                                          </p:val>
                                        </p:tav>
                                        <p:tav tm="100000">
                                          <p:val>
                                            <p:strVal val="#ppt_x"/>
                                          </p:val>
                                        </p:tav>
                                      </p:tavLst>
                                    </p:anim>
                                    <p:anim calcmode="lin" valueType="num">
                                      <p:cBhvr additive="base">
                                        <p:cTn id="20"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500" fill="hold"/>
                                        <p:tgtEl>
                                          <p:spTgt spid="66"/>
                                        </p:tgtEl>
                                        <p:attrNameLst>
                                          <p:attrName>ppt_x</p:attrName>
                                        </p:attrNameLst>
                                      </p:cBhvr>
                                      <p:tavLst>
                                        <p:tav tm="0">
                                          <p:val>
                                            <p:strVal val="#ppt_x"/>
                                          </p:val>
                                        </p:tav>
                                        <p:tav tm="100000">
                                          <p:val>
                                            <p:strVal val="#ppt_x"/>
                                          </p:val>
                                        </p:tav>
                                      </p:tavLst>
                                    </p:anim>
                                    <p:anim calcmode="lin" valueType="num">
                                      <p:cBhvr additive="base">
                                        <p:cTn id="26"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7E479-3446-0346-A0E7-FCDB6AC27D6D}"/>
              </a:ext>
            </a:extLst>
          </p:cNvPr>
          <p:cNvSpPr>
            <a:spLocks noGrp="1"/>
          </p:cNvSpPr>
          <p:nvPr>
            <p:ph type="title"/>
          </p:nvPr>
        </p:nvSpPr>
        <p:spPr/>
        <p:txBody>
          <a:bodyPr/>
          <a:lstStyle/>
          <a:p>
            <a:r>
              <a:rPr kumimoji="1" lang="ja-JP" altLang="en-US"/>
              <a:t>今日のお話</a:t>
            </a:r>
          </a:p>
        </p:txBody>
      </p:sp>
      <p:sp>
        <p:nvSpPr>
          <p:cNvPr id="3" name="コンテンツ プレースホルダー 2">
            <a:extLst>
              <a:ext uri="{FF2B5EF4-FFF2-40B4-BE49-F238E27FC236}">
                <a16:creationId xmlns:a16="http://schemas.microsoft.com/office/drawing/2014/main" id="{224D9887-20EC-3146-85E1-501D949066AC}"/>
              </a:ext>
            </a:extLst>
          </p:cNvPr>
          <p:cNvSpPr>
            <a:spLocks noGrp="1"/>
          </p:cNvSpPr>
          <p:nvPr>
            <p:ph idx="1"/>
          </p:nvPr>
        </p:nvSpPr>
        <p:spPr/>
        <p:txBody>
          <a:bodyPr/>
          <a:lstStyle/>
          <a:p>
            <a:pPr>
              <a:buFont typeface="+mj-lt"/>
              <a:buAutoNum type="arabicPeriod"/>
            </a:pPr>
            <a:r>
              <a:rPr lang="ja-JP" altLang="en-US" sz="3200"/>
              <a:t>新型コロナウイルスの症状や予後を知ろう</a:t>
            </a:r>
            <a:endParaRPr lang="en-US" altLang="ja-JP" sz="3200" dirty="0"/>
          </a:p>
          <a:p>
            <a:pPr>
              <a:buFont typeface="+mj-lt"/>
              <a:buAutoNum type="arabicPeriod"/>
            </a:pPr>
            <a:endParaRPr lang="en-US" altLang="ja-JP" sz="3200" dirty="0"/>
          </a:p>
          <a:p>
            <a:pPr>
              <a:buFont typeface="+mj-lt"/>
              <a:buAutoNum type="arabicPeriod"/>
            </a:pPr>
            <a:r>
              <a:rPr lang="ja-JP" altLang="en-US" sz="3200">
                <a:solidFill>
                  <a:srgbClr val="FF0000"/>
                </a:solidFill>
              </a:rPr>
              <a:t>日本ではどうなのか？</a:t>
            </a:r>
            <a:endParaRPr lang="en-US" altLang="ja-JP" sz="3200" dirty="0">
              <a:solidFill>
                <a:srgbClr val="FF0000"/>
              </a:solidFill>
            </a:endParaRPr>
          </a:p>
          <a:p>
            <a:pPr>
              <a:buFont typeface="+mj-lt"/>
              <a:buAutoNum type="arabicPeriod"/>
            </a:pPr>
            <a:endParaRPr lang="en-US" altLang="ja-JP" sz="3200" dirty="0"/>
          </a:p>
          <a:p>
            <a:pPr>
              <a:buFont typeface="+mj-lt"/>
              <a:buAutoNum type="arabicPeriod"/>
            </a:pPr>
            <a:r>
              <a:rPr lang="en-US" altLang="ja-JP" sz="3200" dirty="0"/>
              <a:t>PCR</a:t>
            </a:r>
            <a:r>
              <a:rPr lang="ja-JP" altLang="en-US" sz="3200"/>
              <a:t>検査について</a:t>
            </a:r>
            <a:endParaRPr lang="en-US" altLang="ja-JP" sz="3200" dirty="0"/>
          </a:p>
          <a:p>
            <a:pPr>
              <a:buFont typeface="+mj-lt"/>
              <a:buAutoNum type="arabicPeriod"/>
            </a:pPr>
            <a:endParaRPr lang="en-US" altLang="ja-JP" sz="3200" dirty="0"/>
          </a:p>
          <a:p>
            <a:pPr>
              <a:buFont typeface="+mj-lt"/>
              <a:buAutoNum type="arabicPeriod"/>
            </a:pPr>
            <a:r>
              <a:rPr lang="ja-JP" altLang="en-US" sz="3200"/>
              <a:t>どうやって予防すればいいのか？</a:t>
            </a:r>
            <a:endParaRPr lang="en-US" altLang="ja-JP" sz="3200" dirty="0"/>
          </a:p>
          <a:p>
            <a:pPr>
              <a:buFont typeface="+mj-lt"/>
              <a:buAutoNum type="arabicPeriod"/>
            </a:pPr>
            <a:endParaRPr kumimoji="1" lang="en-US" altLang="ja-JP" sz="3200" dirty="0"/>
          </a:p>
          <a:p>
            <a:pPr>
              <a:buFont typeface="+mj-lt"/>
              <a:buAutoNum type="arabicPeriod"/>
            </a:pPr>
            <a:endParaRPr kumimoji="1" lang="ja-JP" altLang="en-US" sz="3200"/>
          </a:p>
        </p:txBody>
      </p:sp>
      <p:sp>
        <p:nvSpPr>
          <p:cNvPr id="4" name="フッター プレースホルダー 3">
            <a:extLst>
              <a:ext uri="{FF2B5EF4-FFF2-40B4-BE49-F238E27FC236}">
                <a16:creationId xmlns:a16="http://schemas.microsoft.com/office/drawing/2014/main" id="{CD9D3C51-D34D-4649-ABD2-2CB9ACED8716}"/>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18133355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AF6D7EC-9C3E-9840-900A-B859BF01AF08}"/>
              </a:ext>
            </a:extLst>
          </p:cNvPr>
          <p:cNvSpPr>
            <a:spLocks noGrp="1"/>
          </p:cNvSpPr>
          <p:nvPr>
            <p:ph type="title"/>
          </p:nvPr>
        </p:nvSpPr>
        <p:spPr/>
        <p:txBody>
          <a:bodyPr/>
          <a:lstStyle/>
          <a:p>
            <a:r>
              <a:rPr kumimoji="1" lang="ja-JP" altLang="en-US"/>
              <a:t>用語</a:t>
            </a:r>
          </a:p>
        </p:txBody>
      </p:sp>
      <p:sp>
        <p:nvSpPr>
          <p:cNvPr id="3" name="コンテンツ プレースホルダー 2">
            <a:extLst>
              <a:ext uri="{FF2B5EF4-FFF2-40B4-BE49-F238E27FC236}">
                <a16:creationId xmlns:a16="http://schemas.microsoft.com/office/drawing/2014/main" id="{15C94B2B-B375-4840-8B5E-DD4076D7FD10}"/>
              </a:ext>
            </a:extLst>
          </p:cNvPr>
          <p:cNvSpPr>
            <a:spLocks noGrp="1"/>
          </p:cNvSpPr>
          <p:nvPr>
            <p:ph idx="1"/>
          </p:nvPr>
        </p:nvSpPr>
        <p:spPr>
          <a:xfrm>
            <a:off x="827584" y="2132856"/>
            <a:ext cx="7359352" cy="2993504"/>
          </a:xfrm>
        </p:spPr>
        <p:txBody>
          <a:bodyPr/>
          <a:lstStyle/>
          <a:p>
            <a:r>
              <a:rPr kumimoji="1" lang="ja-JP" altLang="en-US" sz="3200"/>
              <a:t>パンデミック</a:t>
            </a:r>
            <a:br>
              <a:rPr lang="en-US" altLang="ja-JP" sz="3200" dirty="0"/>
            </a:br>
            <a:r>
              <a:rPr lang="ja-JP" altLang="en-US" sz="3200"/>
              <a:t>世界的大流行</a:t>
            </a:r>
            <a:endParaRPr lang="en-US" altLang="ja-JP" sz="3200" dirty="0"/>
          </a:p>
          <a:p>
            <a:endParaRPr kumimoji="1" lang="en-US" altLang="ja-JP" sz="3200" dirty="0"/>
          </a:p>
          <a:p>
            <a:r>
              <a:rPr lang="ja-JP" altLang="en-US" sz="3200"/>
              <a:t>アウトブレイク</a:t>
            </a:r>
            <a:br>
              <a:rPr lang="en-US" altLang="ja-JP" sz="3200" dirty="0"/>
            </a:br>
            <a:r>
              <a:rPr lang="ja-JP" altLang="en-US" sz="3200"/>
              <a:t>特定地域や集団内の爆発的な感染</a:t>
            </a:r>
            <a:endParaRPr kumimoji="1" lang="ja-JP" altLang="en-US" sz="3200"/>
          </a:p>
        </p:txBody>
      </p:sp>
      <p:sp>
        <p:nvSpPr>
          <p:cNvPr id="4" name="フッター プレースホルダー 3">
            <a:extLst>
              <a:ext uri="{FF2B5EF4-FFF2-40B4-BE49-F238E27FC236}">
                <a16:creationId xmlns:a16="http://schemas.microsoft.com/office/drawing/2014/main" id="{BAFEB374-8E87-D540-ABA7-6F4AAAFDDD37}"/>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3567018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464835" y="1304122"/>
            <a:ext cx="8382000" cy="533400"/>
          </a:xfrm>
        </p:spPr>
        <p:txBody>
          <a:bodyPr/>
          <a:lstStyle/>
          <a:p>
            <a:endParaRPr kumimoji="1" lang="ja-JP" altLang="en-US"/>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11" name="タイトル 1">
            <a:extLst>
              <a:ext uri="{FF2B5EF4-FFF2-40B4-BE49-F238E27FC236}">
                <a16:creationId xmlns:a16="http://schemas.microsoft.com/office/drawing/2014/main" id="{164BD296-4823-F349-B20A-9381B57795E6}"/>
              </a:ext>
            </a:extLst>
          </p:cNvPr>
          <p:cNvSpPr txBox="1">
            <a:spLocks/>
          </p:cNvSpPr>
          <p:nvPr/>
        </p:nvSpPr>
        <p:spPr bwMode="auto">
          <a:xfrm>
            <a:off x="390060" y="496864"/>
            <a:ext cx="83820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kumimoji="1" sz="3600">
                <a:solidFill>
                  <a:schemeClr val="tx1"/>
                </a:solidFill>
                <a:latin typeface="+mj-lt"/>
                <a:ea typeface="+mj-ea"/>
                <a:cs typeface="+mj-cs"/>
              </a:defRPr>
            </a:lvl1pPr>
            <a:lvl2pPr algn="l" rtl="0" eaLnBrk="1" fontAlgn="base" hangingPunct="1">
              <a:spcBef>
                <a:spcPct val="0"/>
              </a:spcBef>
              <a:spcAft>
                <a:spcPct val="0"/>
              </a:spcAft>
              <a:defRPr kumimoji="1" sz="2000">
                <a:solidFill>
                  <a:schemeClr val="tx1"/>
                </a:solidFill>
                <a:latin typeface="Arial" charset="0"/>
                <a:ea typeface="ＭＳ Ｐゴシック" pitchFamily="28" charset="-128"/>
              </a:defRPr>
            </a:lvl2pPr>
            <a:lvl3pPr algn="l" rtl="0" eaLnBrk="1" fontAlgn="base" hangingPunct="1">
              <a:spcBef>
                <a:spcPct val="0"/>
              </a:spcBef>
              <a:spcAft>
                <a:spcPct val="0"/>
              </a:spcAft>
              <a:defRPr kumimoji="1" sz="2000">
                <a:solidFill>
                  <a:schemeClr val="tx1"/>
                </a:solidFill>
                <a:latin typeface="Arial" charset="0"/>
                <a:ea typeface="ＭＳ Ｐゴシック" pitchFamily="28" charset="-128"/>
              </a:defRPr>
            </a:lvl3pPr>
            <a:lvl4pPr algn="l" rtl="0" eaLnBrk="1" fontAlgn="base" hangingPunct="1">
              <a:spcBef>
                <a:spcPct val="0"/>
              </a:spcBef>
              <a:spcAft>
                <a:spcPct val="0"/>
              </a:spcAft>
              <a:defRPr kumimoji="1" sz="2000">
                <a:solidFill>
                  <a:schemeClr val="tx1"/>
                </a:solidFill>
                <a:latin typeface="Arial" charset="0"/>
                <a:ea typeface="ＭＳ Ｐゴシック" pitchFamily="28" charset="-128"/>
              </a:defRPr>
            </a:lvl4pPr>
            <a:lvl5pPr algn="l" rtl="0" eaLnBrk="1" fontAlgn="base" hangingPunct="1">
              <a:spcBef>
                <a:spcPct val="0"/>
              </a:spcBef>
              <a:spcAft>
                <a:spcPct val="0"/>
              </a:spcAft>
              <a:defRPr kumimoji="1" sz="2000">
                <a:solidFill>
                  <a:schemeClr val="tx1"/>
                </a:solidFill>
                <a:latin typeface="Arial" charset="0"/>
                <a:ea typeface="ＭＳ Ｐゴシック" pitchFamily="28" charset="-128"/>
              </a:defRPr>
            </a:lvl5pPr>
            <a:lvl6pPr marL="457200" algn="l" rtl="0" eaLnBrk="1" fontAlgn="base" hangingPunct="1">
              <a:spcBef>
                <a:spcPct val="0"/>
              </a:spcBef>
              <a:spcAft>
                <a:spcPct val="0"/>
              </a:spcAft>
              <a:defRPr kumimoji="1" sz="2000">
                <a:solidFill>
                  <a:schemeClr val="tx1"/>
                </a:solidFill>
                <a:latin typeface="Arial" charset="0"/>
                <a:ea typeface="ＭＳ Ｐゴシック" pitchFamily="28" charset="-128"/>
              </a:defRPr>
            </a:lvl6pPr>
            <a:lvl7pPr marL="914400" algn="l" rtl="0" eaLnBrk="1" fontAlgn="base" hangingPunct="1">
              <a:spcBef>
                <a:spcPct val="0"/>
              </a:spcBef>
              <a:spcAft>
                <a:spcPct val="0"/>
              </a:spcAft>
              <a:defRPr kumimoji="1" sz="2000">
                <a:solidFill>
                  <a:schemeClr val="tx1"/>
                </a:solidFill>
                <a:latin typeface="Arial" charset="0"/>
                <a:ea typeface="ＭＳ Ｐゴシック" pitchFamily="28" charset="-128"/>
              </a:defRPr>
            </a:lvl7pPr>
            <a:lvl8pPr marL="1371600" algn="l" rtl="0" eaLnBrk="1" fontAlgn="base" hangingPunct="1">
              <a:spcBef>
                <a:spcPct val="0"/>
              </a:spcBef>
              <a:spcAft>
                <a:spcPct val="0"/>
              </a:spcAft>
              <a:defRPr kumimoji="1" sz="2000">
                <a:solidFill>
                  <a:schemeClr val="tx1"/>
                </a:solidFill>
                <a:latin typeface="Arial" charset="0"/>
                <a:ea typeface="ＭＳ Ｐゴシック" pitchFamily="28" charset="-128"/>
              </a:defRPr>
            </a:lvl8pPr>
            <a:lvl9pPr marL="1828800" algn="l" rtl="0" eaLnBrk="1" fontAlgn="base" hangingPunct="1">
              <a:spcBef>
                <a:spcPct val="0"/>
              </a:spcBef>
              <a:spcAft>
                <a:spcPct val="0"/>
              </a:spcAft>
              <a:defRPr kumimoji="1" sz="2000">
                <a:solidFill>
                  <a:schemeClr val="tx1"/>
                </a:solidFill>
                <a:latin typeface="Arial" charset="0"/>
                <a:ea typeface="ＭＳ Ｐゴシック" pitchFamily="28" charset="-128"/>
              </a:defRPr>
            </a:lvl9pPr>
          </a:lstStyle>
          <a:p>
            <a:r>
              <a:rPr lang="ja-JP" altLang="en-US" kern="0"/>
              <a:t>本邦の現状</a:t>
            </a:r>
            <a:r>
              <a:rPr lang="ja-JP" altLang="en-US" sz="2400" kern="0"/>
              <a:t>（</a:t>
            </a:r>
            <a:r>
              <a:rPr lang="en-US" altLang="ja-JP" sz="2400" kern="0" dirty="0"/>
              <a:t>3</a:t>
            </a:r>
            <a:r>
              <a:rPr lang="ja-JP" altLang="en-US" sz="2400" kern="0"/>
              <a:t>月</a:t>
            </a:r>
            <a:r>
              <a:rPr lang="en-US" altLang="ja-JP" sz="2400" kern="0" dirty="0"/>
              <a:t>1</a:t>
            </a:r>
            <a:r>
              <a:rPr lang="ja-JP" altLang="en-US" sz="2400" kern="0"/>
              <a:t>日）</a:t>
            </a:r>
            <a:r>
              <a:rPr lang="ja-JP" altLang="en-US" kern="0"/>
              <a:t>　　</a:t>
            </a:r>
            <a:r>
              <a:rPr lang="ja-JP" altLang="en-US" sz="2800" kern="0"/>
              <a:t>アウトブレイクまで至っていない</a:t>
            </a:r>
          </a:p>
        </p:txBody>
      </p:sp>
      <p:pic>
        <p:nvPicPr>
          <p:cNvPr id="5" name="図 4">
            <a:extLst>
              <a:ext uri="{FF2B5EF4-FFF2-40B4-BE49-F238E27FC236}">
                <a16:creationId xmlns:a16="http://schemas.microsoft.com/office/drawing/2014/main" id="{4E8859D0-81BD-9C49-8F88-430321D264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421" y="1206834"/>
            <a:ext cx="4409301" cy="2721827"/>
          </a:xfrm>
          <a:prstGeom prst="rect">
            <a:avLst/>
          </a:prstGeom>
        </p:spPr>
      </p:pic>
      <p:pic>
        <p:nvPicPr>
          <p:cNvPr id="13" name="コンテンツ プレースホルダー 12">
            <a:extLst>
              <a:ext uri="{FF2B5EF4-FFF2-40B4-BE49-F238E27FC236}">
                <a16:creationId xmlns:a16="http://schemas.microsoft.com/office/drawing/2014/main" id="{A9123621-1C23-2345-BBFF-689A5A18EE3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3671" y="4025949"/>
            <a:ext cx="4411119" cy="2721827"/>
          </a:xfrm>
        </p:spPr>
      </p:pic>
      <p:pic>
        <p:nvPicPr>
          <p:cNvPr id="15" name="図 14">
            <a:extLst>
              <a:ext uri="{FF2B5EF4-FFF2-40B4-BE49-F238E27FC236}">
                <a16:creationId xmlns:a16="http://schemas.microsoft.com/office/drawing/2014/main" id="{17301587-BFC8-E04E-B4C3-457ADFFF9C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946" y="1210192"/>
            <a:ext cx="3163804" cy="5459111"/>
          </a:xfrm>
          <a:prstGeom prst="rect">
            <a:avLst/>
          </a:prstGeom>
        </p:spPr>
      </p:pic>
    </p:spTree>
    <p:extLst>
      <p:ext uri="{BB962C8B-B14F-4D97-AF65-F5344CB8AC3E}">
        <p14:creationId xmlns:p14="http://schemas.microsoft.com/office/powerpoint/2010/main" val="3129931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国別患者数の推移</a:t>
            </a:r>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6AC8F1B6-10F9-0444-9EB0-8F54F327BB78}"/>
              </a:ext>
            </a:extLst>
          </p:cNvPr>
          <p:cNvSpPr txBox="1"/>
          <p:nvPr/>
        </p:nvSpPr>
        <p:spPr>
          <a:xfrm>
            <a:off x="2051720" y="5888177"/>
            <a:ext cx="4824536" cy="523220"/>
          </a:xfrm>
          <a:prstGeom prst="rect">
            <a:avLst/>
          </a:prstGeom>
          <a:solidFill>
            <a:srgbClr val="FFFF00"/>
          </a:solidFill>
          <a:ln>
            <a:solidFill>
              <a:srgbClr val="FF0000"/>
            </a:solidFill>
          </a:ln>
        </p:spPr>
        <p:txBody>
          <a:bodyPr wrap="square" rtlCol="0">
            <a:spAutoFit/>
          </a:bodyPr>
          <a:lstStyle/>
          <a:p>
            <a:pPr algn="ctr"/>
            <a:r>
              <a:rPr kumimoji="1" lang="ja-JP" altLang="en-US" sz="2800"/>
              <a:t>なんとか踏み留まっている状況</a:t>
            </a:r>
          </a:p>
        </p:txBody>
      </p:sp>
      <p:sp>
        <p:nvSpPr>
          <p:cNvPr id="8" name="テキスト ボックス 7">
            <a:extLst>
              <a:ext uri="{FF2B5EF4-FFF2-40B4-BE49-F238E27FC236}">
                <a16:creationId xmlns:a16="http://schemas.microsoft.com/office/drawing/2014/main" id="{017491E8-4ED2-6B41-9E5E-8379620129E9}"/>
              </a:ext>
            </a:extLst>
          </p:cNvPr>
          <p:cNvSpPr txBox="1"/>
          <p:nvPr/>
        </p:nvSpPr>
        <p:spPr>
          <a:xfrm>
            <a:off x="7467932" y="2255497"/>
            <a:ext cx="800219" cy="461665"/>
          </a:xfrm>
          <a:prstGeom prst="rect">
            <a:avLst/>
          </a:prstGeom>
          <a:noFill/>
        </p:spPr>
        <p:txBody>
          <a:bodyPr wrap="none" rtlCol="0">
            <a:spAutoFit/>
          </a:bodyPr>
          <a:lstStyle/>
          <a:p>
            <a:r>
              <a:rPr kumimoji="1" lang="ja-JP" altLang="en-US"/>
              <a:t>韓国</a:t>
            </a:r>
          </a:p>
        </p:txBody>
      </p:sp>
      <p:sp>
        <p:nvSpPr>
          <p:cNvPr id="9" name="テキスト ボックス 8">
            <a:extLst>
              <a:ext uri="{FF2B5EF4-FFF2-40B4-BE49-F238E27FC236}">
                <a16:creationId xmlns:a16="http://schemas.microsoft.com/office/drawing/2014/main" id="{5FC6EF59-2822-C64F-A51B-5FE2C9F43B8C}"/>
              </a:ext>
            </a:extLst>
          </p:cNvPr>
          <p:cNvSpPr txBox="1"/>
          <p:nvPr/>
        </p:nvSpPr>
        <p:spPr>
          <a:xfrm>
            <a:off x="7351713" y="3864675"/>
            <a:ext cx="1032655" cy="461665"/>
          </a:xfrm>
          <a:prstGeom prst="rect">
            <a:avLst/>
          </a:prstGeom>
          <a:noFill/>
        </p:spPr>
        <p:txBody>
          <a:bodyPr wrap="none" rtlCol="0">
            <a:spAutoFit/>
          </a:bodyPr>
          <a:lstStyle/>
          <a:p>
            <a:r>
              <a:rPr kumimoji="1" lang="ja-JP" altLang="en-US"/>
              <a:t>イタリア</a:t>
            </a:r>
          </a:p>
        </p:txBody>
      </p:sp>
      <p:sp>
        <p:nvSpPr>
          <p:cNvPr id="10" name="テキスト ボックス 9">
            <a:extLst>
              <a:ext uri="{FF2B5EF4-FFF2-40B4-BE49-F238E27FC236}">
                <a16:creationId xmlns:a16="http://schemas.microsoft.com/office/drawing/2014/main" id="{BF7A07B2-061A-B941-9E8B-C4959951A9B2}"/>
              </a:ext>
            </a:extLst>
          </p:cNvPr>
          <p:cNvSpPr txBox="1"/>
          <p:nvPr/>
        </p:nvSpPr>
        <p:spPr>
          <a:xfrm>
            <a:off x="7351713" y="4830660"/>
            <a:ext cx="800219" cy="461665"/>
          </a:xfrm>
          <a:prstGeom prst="rect">
            <a:avLst/>
          </a:prstGeom>
          <a:noFill/>
        </p:spPr>
        <p:txBody>
          <a:bodyPr wrap="none" rtlCol="0">
            <a:spAutoFit/>
          </a:bodyPr>
          <a:lstStyle/>
          <a:p>
            <a:r>
              <a:rPr kumimoji="1" lang="ja-JP" altLang="en-US"/>
              <a:t>日本</a:t>
            </a:r>
          </a:p>
        </p:txBody>
      </p:sp>
      <p:pic>
        <p:nvPicPr>
          <p:cNvPr id="5" name="図 4">
            <a:extLst>
              <a:ext uri="{FF2B5EF4-FFF2-40B4-BE49-F238E27FC236}">
                <a16:creationId xmlns:a16="http://schemas.microsoft.com/office/drawing/2014/main" id="{B95D7B95-A13C-A849-A287-658E2D90E9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6145" y="1337416"/>
            <a:ext cx="6901454" cy="4250235"/>
          </a:xfrm>
          <a:prstGeom prst="rect">
            <a:avLst/>
          </a:prstGeom>
        </p:spPr>
      </p:pic>
      <p:sp>
        <p:nvSpPr>
          <p:cNvPr id="13" name="テキスト ボックス 12">
            <a:extLst>
              <a:ext uri="{FF2B5EF4-FFF2-40B4-BE49-F238E27FC236}">
                <a16:creationId xmlns:a16="http://schemas.microsoft.com/office/drawing/2014/main" id="{37349EC8-3FF4-2B4C-AC3D-9E37C79F5394}"/>
              </a:ext>
            </a:extLst>
          </p:cNvPr>
          <p:cNvSpPr txBox="1"/>
          <p:nvPr/>
        </p:nvSpPr>
        <p:spPr>
          <a:xfrm>
            <a:off x="7351713" y="4368995"/>
            <a:ext cx="849913" cy="461665"/>
          </a:xfrm>
          <a:prstGeom prst="rect">
            <a:avLst/>
          </a:prstGeom>
          <a:noFill/>
        </p:spPr>
        <p:txBody>
          <a:bodyPr wrap="none" rtlCol="0">
            <a:spAutoFit/>
          </a:bodyPr>
          <a:lstStyle/>
          <a:p>
            <a:r>
              <a:rPr kumimoji="1" lang="ja-JP" altLang="en-US"/>
              <a:t>イラン</a:t>
            </a:r>
          </a:p>
        </p:txBody>
      </p:sp>
    </p:spTree>
    <p:extLst>
      <p:ext uri="{BB962C8B-B14F-4D97-AF65-F5344CB8AC3E}">
        <p14:creationId xmlns:p14="http://schemas.microsoft.com/office/powerpoint/2010/main" val="4165788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3DBEE5-AF90-064D-8DB7-C2175578615B}"/>
              </a:ext>
            </a:extLst>
          </p:cNvPr>
          <p:cNvSpPr>
            <a:spLocks noGrp="1"/>
          </p:cNvSpPr>
          <p:nvPr>
            <p:ph type="title"/>
          </p:nvPr>
        </p:nvSpPr>
        <p:spPr/>
        <p:txBody>
          <a:bodyPr/>
          <a:lstStyle/>
          <a:p>
            <a:r>
              <a:rPr lang="ja-JP" altLang="en-US"/>
              <a:t>はじめに</a:t>
            </a:r>
            <a:endParaRPr kumimoji="1" lang="ja-JP" altLang="en-US"/>
          </a:p>
        </p:txBody>
      </p:sp>
      <p:sp>
        <p:nvSpPr>
          <p:cNvPr id="3" name="コンテンツ プレースホルダー 2">
            <a:extLst>
              <a:ext uri="{FF2B5EF4-FFF2-40B4-BE49-F238E27FC236}">
                <a16:creationId xmlns:a16="http://schemas.microsoft.com/office/drawing/2014/main" id="{60439A25-4C34-AA42-87D6-5415EEDB89EC}"/>
              </a:ext>
            </a:extLst>
          </p:cNvPr>
          <p:cNvSpPr>
            <a:spLocks noGrp="1"/>
          </p:cNvSpPr>
          <p:nvPr>
            <p:ph idx="1"/>
          </p:nvPr>
        </p:nvSpPr>
        <p:spPr>
          <a:xfrm>
            <a:off x="576930" y="2060848"/>
            <a:ext cx="8154516" cy="3600400"/>
          </a:xfrm>
        </p:spPr>
        <p:txBody>
          <a:bodyPr/>
          <a:lstStyle/>
          <a:p>
            <a:pPr marL="0" indent="0">
              <a:buNone/>
            </a:pPr>
            <a:r>
              <a:rPr kumimoji="1" lang="ja-JP" altLang="en-US" sz="2400"/>
              <a:t>私は感染症の専門家ではありません。</a:t>
            </a:r>
            <a:endParaRPr kumimoji="1" lang="en-US" altLang="ja-JP" sz="2400" dirty="0"/>
          </a:p>
          <a:p>
            <a:pPr marL="0" indent="0">
              <a:buNone/>
            </a:pPr>
            <a:r>
              <a:rPr lang="ja-JP" altLang="en-US" sz="2400"/>
              <a:t>このスライドは、インターネット上で知り得た知見を医師としての経験から選別したもので、内容を確証する事は出来ません。</a:t>
            </a:r>
            <a:endParaRPr lang="en-US" altLang="ja-JP" sz="2400" dirty="0"/>
          </a:p>
          <a:p>
            <a:pPr marL="0" indent="0">
              <a:buNone/>
            </a:pPr>
            <a:r>
              <a:rPr lang="ja-JP" altLang="en-US" sz="2400"/>
              <a:t>皆様に情報を提供して対策を自分で考えて頂くものです。</a:t>
            </a:r>
            <a:endParaRPr lang="en-US" altLang="ja-JP" sz="2400" dirty="0"/>
          </a:p>
          <a:p>
            <a:pPr marL="0" indent="0">
              <a:buNone/>
            </a:pPr>
            <a:r>
              <a:rPr lang="ja-JP" altLang="en-US" sz="2400"/>
              <a:t>本日聞いた内容を各自で吟味して新型コロナウイルス対策を考えて下さい。</a:t>
            </a:r>
            <a:endParaRPr lang="en-US" altLang="ja-JP" sz="2400" dirty="0"/>
          </a:p>
          <a:p>
            <a:pPr marL="0" indent="0">
              <a:buNone/>
            </a:pPr>
            <a:r>
              <a:rPr kumimoji="1" lang="ja-JP" altLang="en-US" sz="2400"/>
              <a:t>尚、著作権を侵害している画像が多数ありますが、有事であると言う事でご了承ください。</a:t>
            </a:r>
          </a:p>
        </p:txBody>
      </p:sp>
      <p:sp>
        <p:nvSpPr>
          <p:cNvPr id="4" name="フッター プレースホルダー 3">
            <a:extLst>
              <a:ext uri="{FF2B5EF4-FFF2-40B4-BE49-F238E27FC236}">
                <a16:creationId xmlns:a16="http://schemas.microsoft.com/office/drawing/2014/main" id="{DD596454-0EE6-A24B-BCDB-2DC9712E9431}"/>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1828110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おおよその感染率</a:t>
            </a:r>
          </a:p>
        </p:txBody>
      </p:sp>
      <p:pic>
        <p:nvPicPr>
          <p:cNvPr id="6" name="コンテンツ プレースホルダー 5">
            <a:extLst>
              <a:ext uri="{FF2B5EF4-FFF2-40B4-BE49-F238E27FC236}">
                <a16:creationId xmlns:a16="http://schemas.microsoft.com/office/drawing/2014/main" id="{9342186D-803B-9D4F-9E25-6756DC4242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397981"/>
            <a:ext cx="7372350" cy="4800600"/>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cxnSp>
        <p:nvCxnSpPr>
          <p:cNvPr id="8" name="直線コネクタ 7">
            <a:extLst>
              <a:ext uri="{FF2B5EF4-FFF2-40B4-BE49-F238E27FC236}">
                <a16:creationId xmlns:a16="http://schemas.microsoft.com/office/drawing/2014/main" id="{BB413E00-1E80-5943-9D61-722C3B2EEB77}"/>
              </a:ext>
            </a:extLst>
          </p:cNvPr>
          <p:cNvCxnSpPr/>
          <p:nvPr/>
        </p:nvCxnSpPr>
        <p:spPr>
          <a:xfrm>
            <a:off x="1619672" y="4725144"/>
            <a:ext cx="10081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403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lang="ja-JP" altLang="en-US"/>
              <a:t>アウトブレイクの予測</a:t>
            </a:r>
            <a:endParaRPr kumimoji="1" lang="ja-JP" altLang="en-US"/>
          </a:p>
        </p:txBody>
      </p:sp>
      <p:pic>
        <p:nvPicPr>
          <p:cNvPr id="6" name="コンテンツ プレースホルダー 5">
            <a:extLst>
              <a:ext uri="{FF2B5EF4-FFF2-40B4-BE49-F238E27FC236}">
                <a16:creationId xmlns:a16="http://schemas.microsoft.com/office/drawing/2014/main" id="{78E9B362-4CB9-C845-85A9-E1632061175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52369" y="1340768"/>
            <a:ext cx="3810631" cy="4800600"/>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A517B12B-1436-1743-9800-5B69AB78D2BB}"/>
              </a:ext>
            </a:extLst>
          </p:cNvPr>
          <p:cNvSpPr txBox="1"/>
          <p:nvPr/>
        </p:nvSpPr>
        <p:spPr>
          <a:xfrm>
            <a:off x="235868" y="1478047"/>
            <a:ext cx="5112568" cy="3416320"/>
          </a:xfrm>
          <a:prstGeom prst="rect">
            <a:avLst/>
          </a:prstGeom>
          <a:noFill/>
        </p:spPr>
        <p:txBody>
          <a:bodyPr wrap="square" rtlCol="0">
            <a:spAutoFit/>
          </a:bodyPr>
          <a:lstStyle/>
          <a:p>
            <a:r>
              <a:rPr lang="ja-JP" altLang="en-US"/>
              <a:t>入国禁止前に</a:t>
            </a:r>
            <a:r>
              <a:rPr kumimoji="1" lang="ja-JP" altLang="en-US"/>
              <a:t>武漢人　</a:t>
            </a:r>
            <a:r>
              <a:rPr kumimoji="1" lang="en-US" altLang="ja-JP" dirty="0"/>
              <a:t>18000</a:t>
            </a:r>
            <a:r>
              <a:rPr kumimoji="1" lang="ja-JP" altLang="en-US"/>
              <a:t>人来日</a:t>
            </a:r>
            <a:br>
              <a:rPr kumimoji="1" lang="en-US" altLang="ja-JP" dirty="0"/>
            </a:br>
            <a:r>
              <a:rPr kumimoji="1" lang="ja-JP" altLang="en-US"/>
              <a:t>推定感染率</a:t>
            </a:r>
            <a:r>
              <a:rPr kumimoji="1" lang="en-US" altLang="ja-JP" dirty="0"/>
              <a:t>1.4%</a:t>
            </a:r>
          </a:p>
          <a:p>
            <a:r>
              <a:rPr lang="ja-JP" altLang="en-US"/>
              <a:t>　</a:t>
            </a:r>
            <a:r>
              <a:rPr kumimoji="1" lang="ja-JP" altLang="en-US"/>
              <a:t>→</a:t>
            </a:r>
            <a:r>
              <a:rPr lang="en-US" altLang="ja-JP" dirty="0"/>
              <a:t> 18000×1.4</a:t>
            </a:r>
            <a:r>
              <a:rPr lang="ja-JP" altLang="en-US"/>
              <a:t>＝</a:t>
            </a:r>
            <a:r>
              <a:rPr lang="en-US" altLang="ja-JP" dirty="0"/>
              <a:t>252</a:t>
            </a:r>
            <a:r>
              <a:rPr lang="ja-JP" altLang="en-US"/>
              <a:t>人</a:t>
            </a:r>
            <a:endParaRPr lang="en-US" altLang="ja-JP" dirty="0"/>
          </a:p>
          <a:p>
            <a:endParaRPr kumimoji="1" lang="en-US" altLang="ja-JP" dirty="0"/>
          </a:p>
          <a:p>
            <a:r>
              <a:rPr lang="ja-JP" altLang="en-US"/>
              <a:t>基本再生産数</a:t>
            </a:r>
            <a:r>
              <a:rPr lang="en-US" altLang="ja-JP" dirty="0"/>
              <a:t> 2.7</a:t>
            </a:r>
            <a:br>
              <a:rPr lang="en-US" altLang="ja-JP" dirty="0"/>
            </a:br>
            <a:r>
              <a:rPr lang="en-US" altLang="ja-JP" dirty="0"/>
              <a:t>(1</a:t>
            </a:r>
            <a:r>
              <a:rPr lang="ja-JP" altLang="en-US"/>
              <a:t>人の患者から何人に感染するか</a:t>
            </a:r>
            <a:r>
              <a:rPr lang="en-US" altLang="ja-JP" dirty="0"/>
              <a:t>)</a:t>
            </a:r>
          </a:p>
          <a:p>
            <a:endParaRPr lang="en-US" altLang="ja-JP" dirty="0"/>
          </a:p>
          <a:p>
            <a:r>
              <a:rPr lang="en-US" altLang="ja-JP" dirty="0"/>
              <a:t>252</a:t>
            </a:r>
            <a:r>
              <a:rPr lang="ja-JP" altLang="en-US"/>
              <a:t>→</a:t>
            </a:r>
            <a:r>
              <a:rPr lang="en-US" altLang="ja-JP" dirty="0"/>
              <a:t>680(2</a:t>
            </a:r>
            <a:r>
              <a:rPr lang="ja-JP" altLang="en-US"/>
              <a:t>次）→</a:t>
            </a:r>
            <a:r>
              <a:rPr lang="en-US" altLang="ja-JP" dirty="0"/>
              <a:t>1836(3</a:t>
            </a:r>
            <a:r>
              <a:rPr lang="ja-JP" altLang="en-US"/>
              <a:t>次） </a:t>
            </a:r>
            <a:r>
              <a:rPr lang="en-US" altLang="ja-JP" dirty="0"/>
              <a:t>       </a:t>
            </a:r>
            <a:r>
              <a:rPr lang="ja-JP" altLang="en-US"/>
              <a:t>　　</a:t>
            </a:r>
            <a:endParaRPr lang="en-US" altLang="ja-JP" dirty="0"/>
          </a:p>
          <a:p>
            <a:r>
              <a:rPr lang="ja-JP" altLang="en-US"/>
              <a:t>　　　　→</a:t>
            </a:r>
            <a:r>
              <a:rPr lang="en-US" altLang="ja-JP" dirty="0"/>
              <a:t>4957(4</a:t>
            </a:r>
            <a:r>
              <a:rPr lang="ja-JP" altLang="en-US"/>
              <a:t>次） →</a:t>
            </a:r>
            <a:r>
              <a:rPr lang="en-US" altLang="ja-JP" dirty="0"/>
              <a:t>13384(5</a:t>
            </a:r>
            <a:r>
              <a:rPr lang="ja-JP" altLang="en-US"/>
              <a:t>次）</a:t>
            </a:r>
            <a:r>
              <a:rPr lang="en-US" altLang="ja-JP" dirty="0"/>
              <a:t> </a:t>
            </a:r>
            <a:endParaRPr lang="ja-JP" altLang="en-US"/>
          </a:p>
        </p:txBody>
      </p:sp>
      <p:sp>
        <p:nvSpPr>
          <p:cNvPr id="3" name="テキスト ボックス 2">
            <a:extLst>
              <a:ext uri="{FF2B5EF4-FFF2-40B4-BE49-F238E27FC236}">
                <a16:creationId xmlns:a16="http://schemas.microsoft.com/office/drawing/2014/main" id="{8E1878E8-C251-A24F-B04A-4FE616BF37B9}"/>
              </a:ext>
            </a:extLst>
          </p:cNvPr>
          <p:cNvSpPr txBox="1"/>
          <p:nvPr/>
        </p:nvSpPr>
        <p:spPr>
          <a:xfrm>
            <a:off x="539552" y="5305614"/>
            <a:ext cx="4354574" cy="830997"/>
          </a:xfrm>
          <a:prstGeom prst="rect">
            <a:avLst/>
          </a:prstGeom>
          <a:noFill/>
        </p:spPr>
        <p:txBody>
          <a:bodyPr wrap="square" rtlCol="0">
            <a:spAutoFit/>
          </a:bodyPr>
          <a:lstStyle/>
          <a:p>
            <a:r>
              <a:rPr kumimoji="1" lang="ja-JP" altLang="en-US" u="sng"/>
              <a:t>中国からの渡航を禁止する事による利益は大きくなかったようだ</a:t>
            </a:r>
          </a:p>
        </p:txBody>
      </p:sp>
    </p:spTree>
    <p:extLst>
      <p:ext uri="{BB962C8B-B14F-4D97-AF65-F5344CB8AC3E}">
        <p14:creationId xmlns:p14="http://schemas.microsoft.com/office/powerpoint/2010/main" val="17011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17BC3F-2D83-0D4F-B037-175737AE5B8E}"/>
              </a:ext>
            </a:extLst>
          </p:cNvPr>
          <p:cNvSpPr>
            <a:spLocks noGrp="1"/>
          </p:cNvSpPr>
          <p:nvPr>
            <p:ph type="title"/>
          </p:nvPr>
        </p:nvSpPr>
        <p:spPr/>
        <p:txBody>
          <a:bodyPr/>
          <a:lstStyle/>
          <a:p>
            <a:r>
              <a:rPr lang="ja-JP" altLang="en-US"/>
              <a:t>スーパースプレッダーについて</a:t>
            </a:r>
            <a:endParaRPr kumimoji="1" lang="ja-JP" altLang="en-US"/>
          </a:p>
        </p:txBody>
      </p:sp>
      <p:sp>
        <p:nvSpPr>
          <p:cNvPr id="3" name="コンテンツ プレースホルダー 2">
            <a:extLst>
              <a:ext uri="{FF2B5EF4-FFF2-40B4-BE49-F238E27FC236}">
                <a16:creationId xmlns:a16="http://schemas.microsoft.com/office/drawing/2014/main" id="{76E5440B-4E6D-6040-B6EB-19CC9097D448}"/>
              </a:ext>
            </a:extLst>
          </p:cNvPr>
          <p:cNvSpPr>
            <a:spLocks noGrp="1"/>
          </p:cNvSpPr>
          <p:nvPr>
            <p:ph idx="1"/>
          </p:nvPr>
        </p:nvSpPr>
        <p:spPr/>
        <p:txBody>
          <a:bodyPr/>
          <a:lstStyle/>
          <a:p>
            <a:r>
              <a:rPr lang="ja-JP" altLang="en-US" sz="2400"/>
              <a:t>基本再生産数（</a:t>
            </a:r>
            <a:r>
              <a:rPr lang="en-US" altLang="ja-JP" sz="2400" dirty="0"/>
              <a:t>R0</a:t>
            </a:r>
            <a:r>
              <a:rPr lang="ja-JP" altLang="en-US" sz="2400"/>
              <a:t>）</a:t>
            </a:r>
            <a:br>
              <a:rPr lang="en-US" altLang="ja-JP" sz="2400" dirty="0"/>
            </a:br>
            <a:r>
              <a:rPr lang="ja-JP" altLang="en-US" sz="2400"/>
              <a:t>ある感染者がその感染症に免疫を全く持たない集団に入ったとき、感染性期間に直接感染させる平均の人数</a:t>
            </a:r>
            <a:br>
              <a:rPr lang="en-US" altLang="ja-JP" sz="2400" dirty="0"/>
            </a:br>
            <a:r>
              <a:rPr lang="ja-JP" altLang="en-US" sz="2400"/>
              <a:t>→１未満となれば封じ込める</a:t>
            </a:r>
            <a:endParaRPr lang="en-US" altLang="ja-JP" sz="2400" dirty="0"/>
          </a:p>
          <a:p>
            <a:r>
              <a:rPr lang="ja-JP" altLang="en-US" sz="2400"/>
              <a:t>スーパースレッダーとは、病原体に感染した患者のうち、通常予測される以上の二次感染例を引き起こす患者の事</a:t>
            </a:r>
            <a:br>
              <a:rPr lang="en-US" altLang="ja-JP" sz="2400" dirty="0"/>
            </a:br>
            <a:r>
              <a:rPr lang="ja-JP" altLang="en-US" sz="2400"/>
              <a:t>スーパースレッダーによりクラスター（集団）が生じると考える</a:t>
            </a:r>
            <a:endParaRPr lang="en-US" altLang="ja-JP" sz="2400" dirty="0"/>
          </a:p>
          <a:p>
            <a:r>
              <a:rPr lang="ja-JP" altLang="en-US" sz="2400"/>
              <a:t>１人の患者の感染力が強いと言うより、クルーズ船とか、屋台船、宗教団体の集会などの環境がスーパースレッダーを生じさせる</a:t>
            </a:r>
            <a:endParaRPr lang="en-US" altLang="ja-JP" sz="2400" dirty="0"/>
          </a:p>
          <a:p>
            <a:r>
              <a:rPr lang="ja-JP" altLang="en-US" sz="2400"/>
              <a:t>軽症者が病院に殺到することで、スーパースレッダーの場が出来る事が心配される</a:t>
            </a:r>
            <a:endParaRPr lang="en-US" altLang="ja-JP" sz="2400" dirty="0"/>
          </a:p>
          <a:p>
            <a:r>
              <a:rPr lang="en-US" altLang="ja-JP" sz="2400" dirty="0"/>
              <a:t>PCR</a:t>
            </a:r>
            <a:r>
              <a:rPr lang="ja-JP" altLang="en-US" sz="2400"/>
              <a:t>検査陰性の軽症患者が感染リスクを高める場合もある</a:t>
            </a:r>
            <a:endParaRPr lang="en-US" altLang="ja-JP" sz="2400" dirty="0"/>
          </a:p>
        </p:txBody>
      </p:sp>
      <p:sp>
        <p:nvSpPr>
          <p:cNvPr id="4" name="フッター プレースホルダー 3">
            <a:extLst>
              <a:ext uri="{FF2B5EF4-FFF2-40B4-BE49-F238E27FC236}">
                <a16:creationId xmlns:a16="http://schemas.microsoft.com/office/drawing/2014/main" id="{D4E8355C-75A5-634B-8216-8B9E633799D8}"/>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632948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5638E000-3ACB-E445-B74C-A19B62978D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5777" y="820729"/>
            <a:ext cx="6588224" cy="3189896"/>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5FBE1774-EA7D-D14E-B763-1726F355746D}"/>
              </a:ext>
            </a:extLst>
          </p:cNvPr>
          <p:cNvSpPr txBox="1"/>
          <p:nvPr/>
        </p:nvSpPr>
        <p:spPr>
          <a:xfrm>
            <a:off x="3858028" y="422370"/>
            <a:ext cx="4248279" cy="338554"/>
          </a:xfrm>
          <a:prstGeom prst="rect">
            <a:avLst/>
          </a:prstGeom>
          <a:noFill/>
        </p:spPr>
        <p:txBody>
          <a:bodyPr wrap="none" rtlCol="0">
            <a:spAutoFit/>
          </a:bodyPr>
          <a:lstStyle/>
          <a:p>
            <a:r>
              <a:rPr lang="ja-JP" altLang="en-US" sz="1600"/>
              <a:t>中国の疫学調査から</a:t>
            </a:r>
            <a:r>
              <a:rPr lang="en-US" altLang="ja-JP" sz="1600" dirty="0"/>
              <a:t>COVID-19</a:t>
            </a:r>
            <a:r>
              <a:rPr lang="ja-JP" altLang="en-US" sz="1600"/>
              <a:t>発生者数は減少</a:t>
            </a:r>
            <a:endParaRPr kumimoji="1" lang="ja-JP" altLang="en-US" sz="1600"/>
          </a:p>
        </p:txBody>
      </p:sp>
      <p:sp>
        <p:nvSpPr>
          <p:cNvPr id="3" name="テキスト ボックス 2">
            <a:extLst>
              <a:ext uri="{FF2B5EF4-FFF2-40B4-BE49-F238E27FC236}">
                <a16:creationId xmlns:a16="http://schemas.microsoft.com/office/drawing/2014/main" id="{9E02FCA4-13F0-F94F-99B4-6D2B18597507}"/>
              </a:ext>
            </a:extLst>
          </p:cNvPr>
          <p:cNvSpPr txBox="1"/>
          <p:nvPr/>
        </p:nvSpPr>
        <p:spPr>
          <a:xfrm>
            <a:off x="274543" y="1888787"/>
            <a:ext cx="2555709" cy="707886"/>
          </a:xfrm>
          <a:prstGeom prst="rect">
            <a:avLst/>
          </a:prstGeom>
          <a:noFill/>
        </p:spPr>
        <p:txBody>
          <a:bodyPr wrap="square" rtlCol="0">
            <a:spAutoFit/>
          </a:bodyPr>
          <a:lstStyle/>
          <a:p>
            <a:r>
              <a:rPr lang="ja-JP" altLang="en-US" sz="2000"/>
              <a:t>湖北省以外の感染者</a:t>
            </a:r>
            <a:endParaRPr lang="en-US" altLang="ja-JP" sz="2000" dirty="0"/>
          </a:p>
          <a:p>
            <a:r>
              <a:rPr lang="en-US" altLang="ja-JP" sz="2000" dirty="0"/>
              <a:t>4</a:t>
            </a:r>
            <a:r>
              <a:rPr lang="ja-JP" altLang="en-US" sz="2000"/>
              <a:t>万</a:t>
            </a:r>
            <a:r>
              <a:rPr lang="en-US" altLang="ja-JP" sz="2000" dirty="0"/>
              <a:t>4</a:t>
            </a:r>
            <a:r>
              <a:rPr lang="ja-JP" altLang="en-US" sz="2000"/>
              <a:t>千人の調査結果</a:t>
            </a:r>
            <a:endParaRPr lang="en-US" altLang="ja-JP" sz="2000" dirty="0"/>
          </a:p>
        </p:txBody>
      </p:sp>
      <p:sp>
        <p:nvSpPr>
          <p:cNvPr id="8" name="テキスト ボックス 7">
            <a:extLst>
              <a:ext uri="{FF2B5EF4-FFF2-40B4-BE49-F238E27FC236}">
                <a16:creationId xmlns:a16="http://schemas.microsoft.com/office/drawing/2014/main" id="{9D5CC8E6-FFBA-354D-95C0-7BDAA51C4E48}"/>
              </a:ext>
            </a:extLst>
          </p:cNvPr>
          <p:cNvSpPr txBox="1"/>
          <p:nvPr/>
        </p:nvSpPr>
        <p:spPr>
          <a:xfrm>
            <a:off x="611560" y="4558794"/>
            <a:ext cx="3312368" cy="1631216"/>
          </a:xfrm>
          <a:prstGeom prst="rect">
            <a:avLst/>
          </a:prstGeom>
          <a:noFill/>
        </p:spPr>
        <p:txBody>
          <a:bodyPr wrap="square" rtlCol="0">
            <a:spAutoFit/>
          </a:bodyPr>
          <a:lstStyle/>
          <a:p>
            <a:r>
              <a:rPr lang="ja-JP" altLang="en-US" sz="2000"/>
              <a:t>都市全体の完全な閉鎖</a:t>
            </a:r>
            <a:endParaRPr lang="en-US" altLang="ja-JP" sz="2000" dirty="0"/>
          </a:p>
          <a:p>
            <a:r>
              <a:rPr lang="ja-JP" altLang="en-US" sz="2000"/>
              <a:t>旧正月の祝日のキャンセル</a:t>
            </a:r>
            <a:endParaRPr lang="en-US" altLang="ja-JP" sz="2000" dirty="0"/>
          </a:p>
          <a:p>
            <a:r>
              <a:rPr lang="ja-JP" altLang="en-US" sz="2000"/>
              <a:t>学校や職場への出席の禁止</a:t>
            </a:r>
            <a:endParaRPr lang="en-US" altLang="ja-JP" sz="2000" dirty="0"/>
          </a:p>
          <a:p>
            <a:r>
              <a:rPr lang="ja-JP" altLang="en-US" sz="2000"/>
              <a:t>公衆衛生の人員増員</a:t>
            </a:r>
            <a:endParaRPr lang="en-US" altLang="ja-JP" sz="2000" dirty="0"/>
          </a:p>
          <a:p>
            <a:r>
              <a:rPr lang="ja-JP" altLang="en-US" sz="2000"/>
              <a:t>軍隊の大規模な動員</a:t>
            </a:r>
            <a:endParaRPr kumimoji="1" lang="ja-JP" altLang="en-US" sz="2000"/>
          </a:p>
        </p:txBody>
      </p:sp>
      <p:sp>
        <p:nvSpPr>
          <p:cNvPr id="9" name="テキスト ボックス 8">
            <a:extLst>
              <a:ext uri="{FF2B5EF4-FFF2-40B4-BE49-F238E27FC236}">
                <a16:creationId xmlns:a16="http://schemas.microsoft.com/office/drawing/2014/main" id="{57562111-CBB4-AB4D-A0FE-08B5EEC6A858}"/>
              </a:ext>
            </a:extLst>
          </p:cNvPr>
          <p:cNvSpPr txBox="1"/>
          <p:nvPr/>
        </p:nvSpPr>
        <p:spPr>
          <a:xfrm>
            <a:off x="380999" y="3857699"/>
            <a:ext cx="4695059" cy="584775"/>
          </a:xfrm>
          <a:prstGeom prst="rect">
            <a:avLst/>
          </a:prstGeom>
          <a:noFill/>
        </p:spPr>
        <p:txBody>
          <a:bodyPr wrap="square" rtlCol="0">
            <a:spAutoFit/>
          </a:bodyPr>
          <a:lstStyle/>
          <a:p>
            <a:r>
              <a:rPr lang="en-US" altLang="ja-JP" sz="1600" dirty="0"/>
              <a:t>3,019</a:t>
            </a:r>
            <a:r>
              <a:rPr lang="ja-JP" altLang="en-US" sz="1600"/>
              <a:t>人の医療従事者が感染（</a:t>
            </a:r>
            <a:r>
              <a:rPr lang="en-US" altLang="ja-JP" sz="1600" dirty="0"/>
              <a:t>1,716</a:t>
            </a:r>
            <a:r>
              <a:rPr lang="ja-JP" altLang="en-US" sz="1600"/>
              <a:t>人の確認症例）</a:t>
            </a:r>
            <a:endParaRPr lang="en-US" altLang="ja-JP" sz="1600" dirty="0"/>
          </a:p>
          <a:p>
            <a:r>
              <a:rPr lang="en-US" altLang="ja-JP" sz="1600" dirty="0"/>
              <a:t>5</a:t>
            </a:r>
            <a:r>
              <a:rPr lang="ja-JP" altLang="en-US" sz="1600"/>
              <a:t>人が死亡（</a:t>
            </a:r>
            <a:r>
              <a:rPr lang="en-US" altLang="ja-JP" sz="1600" dirty="0"/>
              <a:t>0.3</a:t>
            </a:r>
            <a:r>
              <a:rPr lang="ja-JP" altLang="en-US" sz="1600"/>
              <a:t>％）</a:t>
            </a:r>
            <a:endParaRPr kumimoji="1" lang="ja-JP" altLang="en-US" sz="1600"/>
          </a:p>
        </p:txBody>
      </p:sp>
      <p:sp>
        <p:nvSpPr>
          <p:cNvPr id="5" name="テキスト ボックス 4">
            <a:extLst>
              <a:ext uri="{FF2B5EF4-FFF2-40B4-BE49-F238E27FC236}">
                <a16:creationId xmlns:a16="http://schemas.microsoft.com/office/drawing/2014/main" id="{A596CC2E-9DA5-B44B-958E-93633BB31B18}"/>
              </a:ext>
            </a:extLst>
          </p:cNvPr>
          <p:cNvSpPr txBox="1"/>
          <p:nvPr/>
        </p:nvSpPr>
        <p:spPr>
          <a:xfrm>
            <a:off x="3565501" y="1113102"/>
            <a:ext cx="1366539" cy="215444"/>
          </a:xfrm>
          <a:prstGeom prst="rect">
            <a:avLst/>
          </a:prstGeom>
          <a:solidFill>
            <a:schemeClr val="bg1"/>
          </a:solidFill>
        </p:spPr>
        <p:txBody>
          <a:bodyPr wrap="square" rtlCol="0">
            <a:spAutoFit/>
          </a:bodyPr>
          <a:lstStyle/>
          <a:p>
            <a:r>
              <a:rPr lang="ja-JP" altLang="en-US" sz="800"/>
              <a:t>武漢関連の暴露</a:t>
            </a:r>
            <a:endParaRPr kumimoji="1" lang="ja-JP" altLang="en-US" sz="800"/>
          </a:p>
        </p:txBody>
      </p:sp>
      <p:sp>
        <p:nvSpPr>
          <p:cNvPr id="10" name="テキスト ボックス 9">
            <a:extLst>
              <a:ext uri="{FF2B5EF4-FFF2-40B4-BE49-F238E27FC236}">
                <a16:creationId xmlns:a16="http://schemas.microsoft.com/office/drawing/2014/main" id="{46DB9E11-492A-D143-9748-49590ABD0BC3}"/>
              </a:ext>
            </a:extLst>
          </p:cNvPr>
          <p:cNvSpPr txBox="1"/>
          <p:nvPr/>
        </p:nvSpPr>
        <p:spPr>
          <a:xfrm>
            <a:off x="3581476" y="1351008"/>
            <a:ext cx="1366539" cy="215444"/>
          </a:xfrm>
          <a:prstGeom prst="rect">
            <a:avLst/>
          </a:prstGeom>
          <a:solidFill>
            <a:schemeClr val="bg1"/>
          </a:solidFill>
        </p:spPr>
        <p:txBody>
          <a:bodyPr wrap="square" rtlCol="0">
            <a:spAutoFit/>
          </a:bodyPr>
          <a:lstStyle/>
          <a:p>
            <a:r>
              <a:rPr lang="ja-JP" altLang="en-US" sz="800"/>
              <a:t>武漢と関係無い暴露</a:t>
            </a:r>
            <a:endParaRPr kumimoji="1" lang="ja-JP" altLang="en-US" sz="800"/>
          </a:p>
        </p:txBody>
      </p:sp>
      <p:sp>
        <p:nvSpPr>
          <p:cNvPr id="11" name="テキスト ボックス 10">
            <a:extLst>
              <a:ext uri="{FF2B5EF4-FFF2-40B4-BE49-F238E27FC236}">
                <a16:creationId xmlns:a16="http://schemas.microsoft.com/office/drawing/2014/main" id="{520E7145-1877-E344-B9A3-F9F74FD94543}"/>
              </a:ext>
            </a:extLst>
          </p:cNvPr>
          <p:cNvSpPr txBox="1"/>
          <p:nvPr/>
        </p:nvSpPr>
        <p:spPr>
          <a:xfrm>
            <a:off x="6153742" y="4010625"/>
            <a:ext cx="2378697" cy="338554"/>
          </a:xfrm>
          <a:prstGeom prst="rect">
            <a:avLst/>
          </a:prstGeom>
          <a:solidFill>
            <a:schemeClr val="bg1"/>
          </a:solidFill>
          <a:ln w="19050">
            <a:solidFill>
              <a:srgbClr val="0051C5"/>
            </a:solidFill>
          </a:ln>
        </p:spPr>
        <p:txBody>
          <a:bodyPr wrap="square" rtlCol="0">
            <a:spAutoFit/>
          </a:bodyPr>
          <a:lstStyle/>
          <a:p>
            <a:r>
              <a:rPr lang="ja-JP" altLang="en-US" sz="1600"/>
              <a:t>発症のピークは</a:t>
            </a:r>
            <a:r>
              <a:rPr lang="en-US" altLang="ja-JP" sz="1600" dirty="0"/>
              <a:t>1</a:t>
            </a:r>
            <a:r>
              <a:rPr lang="ja-JP" altLang="en-US" sz="1600"/>
              <a:t>月</a:t>
            </a:r>
            <a:r>
              <a:rPr lang="en-US" altLang="ja-JP" sz="1600" dirty="0"/>
              <a:t>27</a:t>
            </a:r>
            <a:r>
              <a:rPr lang="ja-JP" altLang="en-US" sz="1600"/>
              <a:t>日</a:t>
            </a:r>
            <a:endParaRPr kumimoji="1" lang="ja-JP" altLang="en-US" sz="1600"/>
          </a:p>
        </p:txBody>
      </p:sp>
      <p:sp>
        <p:nvSpPr>
          <p:cNvPr id="12" name="上矢印 11">
            <a:extLst>
              <a:ext uri="{FF2B5EF4-FFF2-40B4-BE49-F238E27FC236}">
                <a16:creationId xmlns:a16="http://schemas.microsoft.com/office/drawing/2014/main" id="{FE5A8E4F-C757-4944-83B1-02FEF70E5836}"/>
              </a:ext>
            </a:extLst>
          </p:cNvPr>
          <p:cNvSpPr/>
          <p:nvPr/>
        </p:nvSpPr>
        <p:spPr>
          <a:xfrm>
            <a:off x="7161855" y="3722063"/>
            <a:ext cx="72008" cy="246298"/>
          </a:xfrm>
          <a:prstGeom prst="upArrow">
            <a:avLst/>
          </a:prstGeom>
          <a:solidFill>
            <a:srgbClr val="0051C5"/>
          </a:solidFill>
          <a:ln>
            <a:solidFill>
              <a:srgbClr val="0051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4F1FD39-99CB-3248-A0D1-C32A058EC6DF}"/>
              </a:ext>
            </a:extLst>
          </p:cNvPr>
          <p:cNvSpPr txBox="1"/>
          <p:nvPr/>
        </p:nvSpPr>
        <p:spPr>
          <a:xfrm>
            <a:off x="4092284" y="5199580"/>
            <a:ext cx="3792084" cy="369332"/>
          </a:xfrm>
          <a:prstGeom prst="rect">
            <a:avLst/>
          </a:prstGeom>
          <a:noFill/>
        </p:spPr>
        <p:txBody>
          <a:bodyPr wrap="square" rtlCol="0">
            <a:spAutoFit/>
          </a:bodyPr>
          <a:lstStyle/>
          <a:p>
            <a:r>
              <a:rPr lang="ja-JP" altLang="en-US" sz="1800"/>
              <a:t>極端な対応策　→　患者数の激減</a:t>
            </a:r>
            <a:endParaRPr lang="en-US" altLang="ja-JP" sz="1800" dirty="0"/>
          </a:p>
        </p:txBody>
      </p:sp>
      <p:sp>
        <p:nvSpPr>
          <p:cNvPr id="14" name="右中かっこ 13">
            <a:extLst>
              <a:ext uri="{FF2B5EF4-FFF2-40B4-BE49-F238E27FC236}">
                <a16:creationId xmlns:a16="http://schemas.microsoft.com/office/drawing/2014/main" id="{39BDCB48-0F82-BF4E-AB1E-5C87289E97C5}"/>
              </a:ext>
            </a:extLst>
          </p:cNvPr>
          <p:cNvSpPr/>
          <p:nvPr/>
        </p:nvSpPr>
        <p:spPr>
          <a:xfrm>
            <a:off x="3707904" y="4662904"/>
            <a:ext cx="288032" cy="1430392"/>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92C12F2-DF7B-0847-805E-0F9AA9532A4C}"/>
              </a:ext>
            </a:extLst>
          </p:cNvPr>
          <p:cNvSpPr txBox="1"/>
          <p:nvPr/>
        </p:nvSpPr>
        <p:spPr>
          <a:xfrm>
            <a:off x="5364088" y="5599390"/>
            <a:ext cx="2885726" cy="461665"/>
          </a:xfrm>
          <a:prstGeom prst="rect">
            <a:avLst/>
          </a:prstGeom>
          <a:noFill/>
        </p:spPr>
        <p:txBody>
          <a:bodyPr wrap="none" rtlCol="0">
            <a:spAutoFit/>
          </a:bodyPr>
          <a:lstStyle/>
          <a:p>
            <a:r>
              <a:rPr kumimoji="1" lang="ja-JP" altLang="en-US" u="sng"/>
              <a:t>何とか力で抑圧した！</a:t>
            </a:r>
          </a:p>
        </p:txBody>
      </p:sp>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287918" y="412024"/>
            <a:ext cx="8382000" cy="533400"/>
          </a:xfrm>
        </p:spPr>
        <p:txBody>
          <a:bodyPr/>
          <a:lstStyle/>
          <a:p>
            <a:r>
              <a:rPr kumimoji="1" lang="ja-JP" altLang="en-US" sz="2800"/>
              <a:t>中国での</a:t>
            </a:r>
            <a:r>
              <a:rPr lang="ja-JP" altLang="en-US" sz="2800"/>
              <a:t>発生者数</a:t>
            </a:r>
            <a:endParaRPr kumimoji="1" lang="ja-JP" altLang="en-US" sz="2800"/>
          </a:p>
        </p:txBody>
      </p:sp>
    </p:spTree>
    <p:extLst>
      <p:ext uri="{BB962C8B-B14F-4D97-AF65-F5344CB8AC3E}">
        <p14:creationId xmlns:p14="http://schemas.microsoft.com/office/powerpoint/2010/main" val="1100292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アウトブレイクを起こさない為に</a:t>
            </a:r>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pic>
        <p:nvPicPr>
          <p:cNvPr id="8" name="コンテンツ プレースホルダー 7">
            <a:extLst>
              <a:ext uri="{FF2B5EF4-FFF2-40B4-BE49-F238E27FC236}">
                <a16:creationId xmlns:a16="http://schemas.microsoft.com/office/drawing/2014/main" id="{5671AA22-2199-ED43-AA3D-1569A4C92AD2}"/>
              </a:ext>
            </a:extLst>
          </p:cNvPr>
          <p:cNvPicPr>
            <a:picLocks noGrp="1" noChangeAspect="1"/>
          </p:cNvPicPr>
          <p:nvPr>
            <p:ph idx="1"/>
          </p:nvPr>
        </p:nvPicPr>
        <p:blipFill>
          <a:blip r:embed="rId2"/>
          <a:stretch>
            <a:fillRect/>
          </a:stretch>
        </p:blipFill>
        <p:spPr>
          <a:xfrm>
            <a:off x="798737" y="1187449"/>
            <a:ext cx="7181152" cy="5376657"/>
          </a:xfrm>
        </p:spPr>
      </p:pic>
      <p:grpSp>
        <p:nvGrpSpPr>
          <p:cNvPr id="12" name="グループ化 11">
            <a:extLst>
              <a:ext uri="{FF2B5EF4-FFF2-40B4-BE49-F238E27FC236}">
                <a16:creationId xmlns:a16="http://schemas.microsoft.com/office/drawing/2014/main" id="{F40CD5E6-11F5-5E4F-9E4C-05DDE39C2342}"/>
              </a:ext>
            </a:extLst>
          </p:cNvPr>
          <p:cNvGrpSpPr/>
          <p:nvPr/>
        </p:nvGrpSpPr>
        <p:grpSpPr>
          <a:xfrm>
            <a:off x="1979712" y="0"/>
            <a:ext cx="6775705" cy="4315258"/>
            <a:chOff x="1979712" y="0"/>
            <a:chExt cx="6775705" cy="4315258"/>
          </a:xfrm>
        </p:grpSpPr>
        <p:grpSp>
          <p:nvGrpSpPr>
            <p:cNvPr id="10" name="グループ化 9">
              <a:extLst>
                <a:ext uri="{FF2B5EF4-FFF2-40B4-BE49-F238E27FC236}">
                  <a16:creationId xmlns:a16="http://schemas.microsoft.com/office/drawing/2014/main" id="{EEC26B9E-10E4-2640-B0E7-F80086CEE71D}"/>
                </a:ext>
              </a:extLst>
            </p:cNvPr>
            <p:cNvGrpSpPr/>
            <p:nvPr/>
          </p:nvGrpSpPr>
          <p:grpSpPr>
            <a:xfrm>
              <a:off x="1979712" y="0"/>
              <a:ext cx="4171760" cy="4315258"/>
              <a:chOff x="2654939" y="-23837"/>
              <a:chExt cx="3080565" cy="4757364"/>
            </a:xfrm>
          </p:grpSpPr>
          <p:sp>
            <p:nvSpPr>
              <p:cNvPr id="7" name="フリーフォーム 6">
                <a:extLst>
                  <a:ext uri="{FF2B5EF4-FFF2-40B4-BE49-F238E27FC236}">
                    <a16:creationId xmlns:a16="http://schemas.microsoft.com/office/drawing/2014/main" id="{833DB42A-CBC8-E44C-9A49-74FF31D39300}"/>
                  </a:ext>
                </a:extLst>
              </p:cNvPr>
              <p:cNvSpPr/>
              <p:nvPr/>
            </p:nvSpPr>
            <p:spPr>
              <a:xfrm>
                <a:off x="2654939" y="-23837"/>
                <a:ext cx="1152128" cy="4757364"/>
              </a:xfrm>
              <a:custGeom>
                <a:avLst/>
                <a:gdLst>
                  <a:gd name="connsiteX0" fmla="*/ 0 w 1459859"/>
                  <a:gd name="connsiteY0" fmla="*/ 4967291 h 5022329"/>
                  <a:gd name="connsiteX1" fmla="*/ 696286 w 1459859"/>
                  <a:gd name="connsiteY1" fmla="*/ 4883401 h 5022329"/>
                  <a:gd name="connsiteX2" fmla="*/ 1015068 w 1459859"/>
                  <a:gd name="connsiteY2" fmla="*/ 3767665 h 5022329"/>
                  <a:gd name="connsiteX3" fmla="*/ 1266738 w 1459859"/>
                  <a:gd name="connsiteY3" fmla="*/ 2190535 h 5022329"/>
                  <a:gd name="connsiteX4" fmla="*/ 1442907 w 1459859"/>
                  <a:gd name="connsiteY4" fmla="*/ 210733 h 5022329"/>
                  <a:gd name="connsiteX5" fmla="*/ 1442907 w 1459859"/>
                  <a:gd name="connsiteY5" fmla="*/ 152010 h 502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859" h="5022329">
                    <a:moveTo>
                      <a:pt x="0" y="4967291"/>
                    </a:moveTo>
                    <a:cubicBezTo>
                      <a:pt x="263554" y="5025315"/>
                      <a:pt x="527108" y="5083339"/>
                      <a:pt x="696286" y="4883401"/>
                    </a:cubicBezTo>
                    <a:cubicBezTo>
                      <a:pt x="865464" y="4683463"/>
                      <a:pt x="919993" y="4216476"/>
                      <a:pt x="1015068" y="3767665"/>
                    </a:cubicBezTo>
                    <a:cubicBezTo>
                      <a:pt x="1110143" y="3318854"/>
                      <a:pt x="1195432" y="2783357"/>
                      <a:pt x="1266738" y="2190535"/>
                    </a:cubicBezTo>
                    <a:cubicBezTo>
                      <a:pt x="1338044" y="1597713"/>
                      <a:pt x="1413546" y="550487"/>
                      <a:pt x="1442907" y="210733"/>
                    </a:cubicBezTo>
                    <a:cubicBezTo>
                      <a:pt x="1472269" y="-129021"/>
                      <a:pt x="1457588" y="11494"/>
                      <a:pt x="1442907" y="15201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a:extLst>
                  <a:ext uri="{FF2B5EF4-FFF2-40B4-BE49-F238E27FC236}">
                    <a16:creationId xmlns:a16="http://schemas.microsoft.com/office/drawing/2014/main" id="{E36A1038-C88D-8948-9C29-B42FD45BB49C}"/>
                  </a:ext>
                </a:extLst>
              </p:cNvPr>
              <p:cNvSpPr/>
              <p:nvPr/>
            </p:nvSpPr>
            <p:spPr>
              <a:xfrm flipH="1">
                <a:off x="4519752" y="-23837"/>
                <a:ext cx="1215752" cy="4757364"/>
              </a:xfrm>
              <a:custGeom>
                <a:avLst/>
                <a:gdLst>
                  <a:gd name="connsiteX0" fmla="*/ 0 w 1459859"/>
                  <a:gd name="connsiteY0" fmla="*/ 4967291 h 5022329"/>
                  <a:gd name="connsiteX1" fmla="*/ 696286 w 1459859"/>
                  <a:gd name="connsiteY1" fmla="*/ 4883401 h 5022329"/>
                  <a:gd name="connsiteX2" fmla="*/ 1015068 w 1459859"/>
                  <a:gd name="connsiteY2" fmla="*/ 3767665 h 5022329"/>
                  <a:gd name="connsiteX3" fmla="*/ 1266738 w 1459859"/>
                  <a:gd name="connsiteY3" fmla="*/ 2190535 h 5022329"/>
                  <a:gd name="connsiteX4" fmla="*/ 1442907 w 1459859"/>
                  <a:gd name="connsiteY4" fmla="*/ 210733 h 5022329"/>
                  <a:gd name="connsiteX5" fmla="*/ 1442907 w 1459859"/>
                  <a:gd name="connsiteY5" fmla="*/ 152010 h 502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9859" h="5022329">
                    <a:moveTo>
                      <a:pt x="0" y="4967291"/>
                    </a:moveTo>
                    <a:cubicBezTo>
                      <a:pt x="263554" y="5025315"/>
                      <a:pt x="527108" y="5083339"/>
                      <a:pt x="696286" y="4883401"/>
                    </a:cubicBezTo>
                    <a:cubicBezTo>
                      <a:pt x="865464" y="4683463"/>
                      <a:pt x="919993" y="4216476"/>
                      <a:pt x="1015068" y="3767665"/>
                    </a:cubicBezTo>
                    <a:cubicBezTo>
                      <a:pt x="1110143" y="3318854"/>
                      <a:pt x="1195432" y="2783357"/>
                      <a:pt x="1266738" y="2190535"/>
                    </a:cubicBezTo>
                    <a:cubicBezTo>
                      <a:pt x="1338044" y="1597713"/>
                      <a:pt x="1413546" y="550487"/>
                      <a:pt x="1442907" y="210733"/>
                    </a:cubicBezTo>
                    <a:cubicBezTo>
                      <a:pt x="1472269" y="-129021"/>
                      <a:pt x="1457588" y="11494"/>
                      <a:pt x="1442907" y="15201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a:extLst>
                <a:ext uri="{FF2B5EF4-FFF2-40B4-BE49-F238E27FC236}">
                  <a16:creationId xmlns:a16="http://schemas.microsoft.com/office/drawing/2014/main" id="{FB11FF41-7350-8D41-BC28-7B25A0F1C466}"/>
                </a:ext>
              </a:extLst>
            </p:cNvPr>
            <p:cNvSpPr txBox="1"/>
            <p:nvPr/>
          </p:nvSpPr>
          <p:spPr>
            <a:xfrm>
              <a:off x="4904683" y="1834463"/>
              <a:ext cx="3850734" cy="646331"/>
            </a:xfrm>
            <a:prstGeom prst="rect">
              <a:avLst/>
            </a:prstGeom>
            <a:noFill/>
          </p:spPr>
          <p:txBody>
            <a:bodyPr wrap="none" rtlCol="0">
              <a:spAutoFit/>
            </a:bodyPr>
            <a:lstStyle/>
            <a:p>
              <a:r>
                <a:rPr kumimoji="1" lang="ja-JP" altLang="en-US" sz="3600">
                  <a:solidFill>
                    <a:srgbClr val="FF0000"/>
                  </a:solidFill>
                </a:rPr>
                <a:t>実際のアウトブレイク</a:t>
              </a:r>
            </a:p>
          </p:txBody>
        </p:sp>
      </p:grpSp>
    </p:spTree>
    <p:extLst>
      <p:ext uri="{BB962C8B-B14F-4D97-AF65-F5344CB8AC3E}">
        <p14:creationId xmlns:p14="http://schemas.microsoft.com/office/powerpoint/2010/main" val="59234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DE83CA-1BE1-034B-AFF7-112E889528D0}"/>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6F030720-3578-294F-8BD6-CA7BFE1BB3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4529" y="507437"/>
            <a:ext cx="8081016" cy="1049355"/>
          </a:xfrm>
        </p:spPr>
      </p:pic>
      <p:sp>
        <p:nvSpPr>
          <p:cNvPr id="4" name="フッター プレースホルダー 3">
            <a:extLst>
              <a:ext uri="{FF2B5EF4-FFF2-40B4-BE49-F238E27FC236}">
                <a16:creationId xmlns:a16="http://schemas.microsoft.com/office/drawing/2014/main" id="{8F916FB0-F7E3-E748-86EE-0845510973FA}"/>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5161C9E1-C746-B94D-9CC8-CC87A9B23FAA}"/>
              </a:ext>
            </a:extLst>
          </p:cNvPr>
          <p:cNvSpPr txBox="1"/>
          <p:nvPr/>
        </p:nvSpPr>
        <p:spPr>
          <a:xfrm>
            <a:off x="655773" y="1700808"/>
            <a:ext cx="7948675" cy="3662541"/>
          </a:xfrm>
          <a:prstGeom prst="rect">
            <a:avLst/>
          </a:prstGeom>
          <a:noFill/>
        </p:spPr>
        <p:txBody>
          <a:bodyPr wrap="square" rtlCol="0">
            <a:spAutoFit/>
          </a:bodyPr>
          <a:lstStyle/>
          <a:p>
            <a:r>
              <a:rPr kumimoji="1" lang="ja-JP" altLang="en-US"/>
              <a:t>神戸大学岩田教授の論文</a:t>
            </a:r>
            <a:endParaRPr kumimoji="1" lang="en-US" altLang="ja-JP" dirty="0"/>
          </a:p>
          <a:p>
            <a:endParaRPr lang="en-US" altLang="ja-JP" dirty="0"/>
          </a:p>
          <a:p>
            <a:pPr marL="457200" indent="-457200">
              <a:buFont typeface="+mj-lt"/>
              <a:buAutoNum type="arabicPeriod"/>
            </a:pPr>
            <a:r>
              <a:rPr lang="ja-JP" altLang="en-US" sz="2000"/>
              <a:t>非常に感染力が強くて、ほぼ全員が感染するような最悪のシナリオでは、</a:t>
            </a:r>
            <a:r>
              <a:rPr lang="en-US" altLang="ja-JP" sz="2000" dirty="0"/>
              <a:t>50</a:t>
            </a:r>
            <a:r>
              <a:rPr lang="ja-JP" altLang="en-US" sz="2000"/>
              <a:t>日ぐらいで収束する</a:t>
            </a:r>
            <a:br>
              <a:rPr lang="en-US" altLang="ja-JP" sz="2000" dirty="0"/>
            </a:br>
            <a:r>
              <a:rPr lang="ja-JP" altLang="en-US" sz="2000"/>
              <a:t>→ＳＡＲＳとか　</a:t>
            </a:r>
            <a:r>
              <a:rPr lang="ja-JP" altLang="en-US" b="1"/>
              <a:t>　</a:t>
            </a:r>
            <a:r>
              <a:rPr lang="ja-JP" altLang="en-US" sz="2000"/>
              <a:t>現状では、このシナリオは無し</a:t>
            </a:r>
            <a:endParaRPr lang="en-US" altLang="ja-JP" sz="2000" dirty="0"/>
          </a:p>
          <a:p>
            <a:pPr marL="457200" indent="-457200">
              <a:buFont typeface="+mj-lt"/>
              <a:buAutoNum type="arabicPeriod"/>
            </a:pPr>
            <a:endParaRPr lang="en-US" altLang="ja-JP" sz="2000" dirty="0"/>
          </a:p>
          <a:p>
            <a:pPr marL="457200" indent="-457200">
              <a:buFont typeface="+mj-lt"/>
              <a:buAutoNum type="arabicPeriod"/>
            </a:pPr>
            <a:r>
              <a:rPr lang="ja-JP" altLang="en-US" sz="2000"/>
              <a:t>緩やかな感染力で、疑いの人が病院に行かずに働き続けるような状況</a:t>
            </a:r>
            <a:br>
              <a:rPr lang="en-US" altLang="ja-JP" sz="2000" dirty="0"/>
            </a:br>
            <a:r>
              <a:rPr lang="ja-JP" altLang="en-US" sz="2000"/>
              <a:t>　→</a:t>
            </a:r>
            <a:r>
              <a:rPr lang="en-US" altLang="ja-JP" sz="2000" dirty="0"/>
              <a:t>100</a:t>
            </a:r>
            <a:r>
              <a:rPr lang="ja-JP" altLang="en-US" sz="2000"/>
              <a:t>日経っても増加し続けるが感染率は低く数</a:t>
            </a:r>
            <a:r>
              <a:rPr lang="en-US" altLang="ja-JP" sz="2000" dirty="0"/>
              <a:t>%</a:t>
            </a:r>
            <a:r>
              <a:rPr lang="ja-JP" altLang="en-US" sz="2000"/>
              <a:t>で推移</a:t>
            </a:r>
            <a:endParaRPr lang="en-US" altLang="ja-JP" sz="2000" dirty="0"/>
          </a:p>
          <a:p>
            <a:pPr marL="457200" indent="-457200">
              <a:buFont typeface="+mj-lt"/>
              <a:buAutoNum type="arabicPeriod"/>
            </a:pPr>
            <a:endParaRPr lang="en-US" altLang="ja-JP" sz="2000" dirty="0"/>
          </a:p>
          <a:p>
            <a:pPr marL="457200" indent="-457200">
              <a:buFont typeface="+mj-lt"/>
              <a:buAutoNum type="arabicPeriod"/>
            </a:pPr>
            <a:r>
              <a:rPr lang="ja-JP" altLang="en-US" sz="2000"/>
              <a:t>緩やかな感染力で、感染期間が短い</a:t>
            </a:r>
            <a:br>
              <a:rPr lang="en-US" altLang="ja-JP" sz="2000" dirty="0"/>
            </a:br>
            <a:r>
              <a:rPr lang="ja-JP" altLang="en-US" sz="2000"/>
              <a:t>　→</a:t>
            </a:r>
            <a:r>
              <a:rPr lang="en-US" altLang="ja-JP" sz="2000" dirty="0"/>
              <a:t>60</a:t>
            </a:r>
            <a:r>
              <a:rPr lang="ja-JP" altLang="en-US" sz="2000"/>
              <a:t>日から</a:t>
            </a:r>
            <a:r>
              <a:rPr lang="en-US" altLang="ja-JP" sz="2000" dirty="0"/>
              <a:t>75</a:t>
            </a:r>
            <a:r>
              <a:rPr lang="ja-JP" altLang="en-US" sz="2000"/>
              <a:t>日ぐらいで収束</a:t>
            </a:r>
            <a:endParaRPr kumimoji="1" lang="ja-JP" altLang="en-US" sz="2000"/>
          </a:p>
        </p:txBody>
      </p:sp>
      <p:sp>
        <p:nvSpPr>
          <p:cNvPr id="8" name="左矢印 7">
            <a:extLst>
              <a:ext uri="{FF2B5EF4-FFF2-40B4-BE49-F238E27FC236}">
                <a16:creationId xmlns:a16="http://schemas.microsoft.com/office/drawing/2014/main" id="{42667CB3-87DC-B74A-A7E7-B1E4D552A401}"/>
              </a:ext>
            </a:extLst>
          </p:cNvPr>
          <p:cNvSpPr/>
          <p:nvPr/>
        </p:nvSpPr>
        <p:spPr>
          <a:xfrm>
            <a:off x="5292080" y="4499253"/>
            <a:ext cx="3096344" cy="1008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solidFill>
                  <a:srgbClr val="0051C5"/>
                </a:solidFill>
              </a:rPr>
              <a:t>このパターンかな？</a:t>
            </a:r>
          </a:p>
        </p:txBody>
      </p:sp>
      <p:sp>
        <p:nvSpPr>
          <p:cNvPr id="9" name="テキスト ボックス 8">
            <a:extLst>
              <a:ext uri="{FF2B5EF4-FFF2-40B4-BE49-F238E27FC236}">
                <a16:creationId xmlns:a16="http://schemas.microsoft.com/office/drawing/2014/main" id="{4A92AA5F-74A8-0647-83FE-29C22D13F567}"/>
              </a:ext>
            </a:extLst>
          </p:cNvPr>
          <p:cNvSpPr txBox="1"/>
          <p:nvPr/>
        </p:nvSpPr>
        <p:spPr>
          <a:xfrm>
            <a:off x="1355558" y="5999747"/>
            <a:ext cx="6110968" cy="523220"/>
          </a:xfrm>
          <a:prstGeom prst="rect">
            <a:avLst/>
          </a:prstGeom>
          <a:solidFill>
            <a:srgbClr val="FFFF00"/>
          </a:solidFill>
          <a:ln>
            <a:solidFill>
              <a:srgbClr val="FF0000"/>
            </a:solidFill>
          </a:ln>
        </p:spPr>
        <p:txBody>
          <a:bodyPr wrap="none" rtlCol="0">
            <a:spAutoFit/>
          </a:bodyPr>
          <a:lstStyle/>
          <a:p>
            <a:r>
              <a:rPr kumimoji="1" lang="ja-JP" altLang="en-US" sz="2800"/>
              <a:t>新学期までに収束してくれるといいですね。</a:t>
            </a:r>
          </a:p>
        </p:txBody>
      </p:sp>
    </p:spTree>
    <p:extLst>
      <p:ext uri="{BB962C8B-B14F-4D97-AF65-F5344CB8AC3E}">
        <p14:creationId xmlns:p14="http://schemas.microsoft.com/office/powerpoint/2010/main" val="2493872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アウトブレイクが</a:t>
            </a:r>
            <a:r>
              <a:rPr lang="ja-JP" altLang="en-US"/>
              <a:t>起こるとどうなるか</a:t>
            </a:r>
            <a:endParaRPr kumimoji="1" lang="ja-JP" altLang="en-US"/>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401592" y="1213639"/>
            <a:ext cx="8634904" cy="1927329"/>
          </a:xfrm>
        </p:spPr>
        <p:txBody>
          <a:bodyPr/>
          <a:lstStyle/>
          <a:p>
            <a:r>
              <a:rPr kumimoji="1" lang="ja-JP" altLang="en-US" sz="2000"/>
              <a:t>重症患者の増加　→　手厚い医療が提供出来なくなる</a:t>
            </a:r>
            <a:br>
              <a:rPr kumimoji="1" lang="en-US" altLang="ja-JP" sz="2000" dirty="0"/>
            </a:br>
            <a:r>
              <a:rPr kumimoji="1" lang="ja-JP" altLang="en-US" sz="2000"/>
              <a:t>武漢では極端な患者数の増加で医療サイドがパンクして本来は助かる命を助けられなくなった</a:t>
            </a:r>
            <a:endParaRPr kumimoji="1" lang="en-US" altLang="ja-JP" sz="2000" dirty="0"/>
          </a:p>
          <a:p>
            <a:r>
              <a:rPr kumimoji="1" lang="ja-JP" altLang="en-US" sz="2000"/>
              <a:t>現在の日本では</a:t>
            </a:r>
            <a:br>
              <a:rPr kumimoji="1" lang="en-US" altLang="ja-JP" sz="2000" dirty="0"/>
            </a:br>
            <a:r>
              <a:rPr kumimoji="1" lang="ja-JP" altLang="en-US" sz="2000"/>
              <a:t>高齢の方が数名亡くなられているが、</a:t>
            </a:r>
            <a:r>
              <a:rPr kumimoji="1" lang="ja-JP" altLang="en-US" sz="2000" u="sng"/>
              <a:t>人工呼吸器離脱した方も多数出ている</a:t>
            </a:r>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pic>
        <p:nvPicPr>
          <p:cNvPr id="6" name="図 5">
            <a:extLst>
              <a:ext uri="{FF2B5EF4-FFF2-40B4-BE49-F238E27FC236}">
                <a16:creationId xmlns:a16="http://schemas.microsoft.com/office/drawing/2014/main" id="{70A1555F-8E64-A04A-A55D-0D57739D45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584" y="3161536"/>
            <a:ext cx="7488832" cy="3313642"/>
          </a:xfrm>
          <a:prstGeom prst="rect">
            <a:avLst/>
          </a:prstGeom>
        </p:spPr>
      </p:pic>
    </p:spTree>
    <p:extLst>
      <p:ext uri="{BB962C8B-B14F-4D97-AF65-F5344CB8AC3E}">
        <p14:creationId xmlns:p14="http://schemas.microsoft.com/office/powerpoint/2010/main" val="1394166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179512" y="494694"/>
            <a:ext cx="8784976" cy="702936"/>
          </a:xfrm>
        </p:spPr>
        <p:txBody>
          <a:bodyPr/>
          <a:lstStyle/>
          <a:p>
            <a:r>
              <a:rPr lang="ja-JP" altLang="en-US" sz="2400"/>
              <a:t>新型コロナウイルス感染症対策の基本方針の具体化に向けた見解</a:t>
            </a:r>
            <a:br>
              <a:rPr lang="en-US" altLang="ja-JP" sz="2400" dirty="0"/>
            </a:br>
            <a:r>
              <a:rPr lang="ja-JP" altLang="en-US" sz="2400"/>
              <a:t>続き</a:t>
            </a:r>
            <a:endParaRPr kumimoji="1" lang="ja-JP" altLang="en-US" sz="2400"/>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374587" y="1438930"/>
            <a:ext cx="8382000" cy="4800600"/>
          </a:xfrm>
        </p:spPr>
        <p:txBody>
          <a:bodyPr/>
          <a:lstStyle/>
          <a:p>
            <a:pPr marL="0" indent="0">
              <a:buNone/>
            </a:pPr>
            <a:r>
              <a:rPr lang="ja-JP" altLang="en-US" b="1"/>
              <a:t>これまでに判明してきた事実</a:t>
            </a:r>
          </a:p>
          <a:p>
            <a:pPr>
              <a:buFont typeface="+mj-lt"/>
              <a:buAutoNum type="arabicPeriod"/>
            </a:pPr>
            <a:r>
              <a:rPr lang="ja-JP" altLang="en-US" b="1"/>
              <a:t>感染者の状況</a:t>
            </a:r>
            <a:br>
              <a:rPr lang="ja-JP" altLang="en-US"/>
            </a:br>
            <a:r>
              <a:rPr lang="ja-JP" altLang="en-US"/>
              <a:t>ほとんどが無症状ないし軽症　</a:t>
            </a:r>
            <a:br>
              <a:rPr lang="en-US" altLang="ja-JP" dirty="0"/>
            </a:br>
            <a:r>
              <a:rPr lang="ja-JP" altLang="en-US"/>
              <a:t>発熱や呼吸器症状が１週間前後持続し、強い倦怠感を訴える</a:t>
            </a:r>
            <a:br>
              <a:rPr lang="en-US" altLang="ja-JP" dirty="0"/>
            </a:br>
            <a:r>
              <a:rPr lang="ja-JP" altLang="en-US"/>
              <a:t>現状は対処療法が中心</a:t>
            </a:r>
            <a:br>
              <a:rPr lang="en-US" altLang="ja-JP" dirty="0"/>
            </a:br>
            <a:r>
              <a:rPr lang="ja-JP" altLang="en-US"/>
              <a:t>一部の症例は、人工呼吸器など集中治療を要する、重篤な肺炎症状を呈する</a:t>
            </a:r>
            <a:endParaRPr lang="en-US" altLang="ja-JP" dirty="0"/>
          </a:p>
          <a:p>
            <a:pPr>
              <a:buFont typeface="+mj-lt"/>
              <a:buAutoNum type="arabicPeriod"/>
            </a:pPr>
            <a:r>
              <a:rPr lang="ja-JP" altLang="en-US" b="1"/>
              <a:t>感染経路などについて</a:t>
            </a:r>
            <a:br>
              <a:rPr lang="ja-JP" altLang="en-US"/>
            </a:br>
            <a:r>
              <a:rPr lang="ja-JP" altLang="en-US"/>
              <a:t>飛沫感染と接触感染が主体で空気感染は起きない</a:t>
            </a:r>
            <a:br>
              <a:rPr lang="ja-JP" altLang="en-US"/>
            </a:br>
            <a:r>
              <a:rPr lang="ja-JP" altLang="en-US"/>
              <a:t>無症状や軽症の人であっても、感染を広げる例がある</a:t>
            </a:r>
            <a:endParaRPr lang="en-US" altLang="ja-JP" dirty="0"/>
          </a:p>
          <a:p>
            <a:pPr>
              <a:buFont typeface="+mj-lt"/>
              <a:buAutoNum type="arabicPeriod"/>
            </a:pPr>
            <a:r>
              <a:rPr lang="en-US" altLang="ja-JP" b="1" dirty="0"/>
              <a:t>PCR</a:t>
            </a:r>
            <a:r>
              <a:rPr lang="ja-JP" altLang="en-US" b="1"/>
              <a:t>検査について</a:t>
            </a:r>
            <a:br>
              <a:rPr lang="ja-JP" altLang="en-US"/>
            </a:br>
            <a:r>
              <a:rPr lang="ja-JP" altLang="en-US"/>
              <a:t>新型コロナウイルスを検出できる唯一の検査法</a:t>
            </a:r>
            <a:br>
              <a:rPr lang="en-US" altLang="ja-JP" dirty="0"/>
            </a:br>
            <a:r>
              <a:rPr lang="ja-JP" altLang="en-US"/>
              <a:t>全ての人に</a:t>
            </a:r>
            <a:r>
              <a:rPr lang="en-US" altLang="ja-JP" dirty="0"/>
              <a:t>PCR</a:t>
            </a:r>
            <a:r>
              <a:rPr lang="ja-JP" altLang="en-US"/>
              <a:t>検査をすることはウイルスの対策として有効ではない</a:t>
            </a:r>
            <a:endParaRPr lang="en-US" altLang="ja-JP" dirty="0"/>
          </a:p>
          <a:p>
            <a:pPr>
              <a:buFont typeface="+mj-lt"/>
              <a:buAutoNum type="arabicPeriod"/>
            </a:pPr>
            <a:r>
              <a:rPr lang="ja-JP" altLang="en-US" b="1"/>
              <a:t>医療機関の状況</a:t>
            </a:r>
            <a:br>
              <a:rPr lang="ja-JP" altLang="en-US"/>
            </a:br>
            <a:r>
              <a:rPr lang="ja-JP" altLang="en-US"/>
              <a:t>感染を心配した多くの人々が医療機関に殺到すると、医療提供体制が崩壊する</a:t>
            </a:r>
            <a:br>
              <a:rPr lang="en-US" altLang="ja-JP" dirty="0"/>
            </a:br>
            <a:r>
              <a:rPr lang="ja-JP" altLang="en-US"/>
              <a:t>医療機関が感染を急速に拡大させる場所になる</a:t>
            </a:r>
            <a:br>
              <a:rPr lang="ja-JP" altLang="en-US"/>
            </a:br>
            <a:endParaRPr kumimoji="1" lang="ja-JP" altLang="en-US"/>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22692338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7E479-3446-0346-A0E7-FCDB6AC27D6D}"/>
              </a:ext>
            </a:extLst>
          </p:cNvPr>
          <p:cNvSpPr>
            <a:spLocks noGrp="1"/>
          </p:cNvSpPr>
          <p:nvPr>
            <p:ph type="title"/>
          </p:nvPr>
        </p:nvSpPr>
        <p:spPr/>
        <p:txBody>
          <a:bodyPr/>
          <a:lstStyle/>
          <a:p>
            <a:r>
              <a:rPr kumimoji="1" lang="ja-JP" altLang="en-US"/>
              <a:t>今日のお話</a:t>
            </a:r>
          </a:p>
        </p:txBody>
      </p:sp>
      <p:sp>
        <p:nvSpPr>
          <p:cNvPr id="3" name="コンテンツ プレースホルダー 2">
            <a:extLst>
              <a:ext uri="{FF2B5EF4-FFF2-40B4-BE49-F238E27FC236}">
                <a16:creationId xmlns:a16="http://schemas.microsoft.com/office/drawing/2014/main" id="{224D9887-20EC-3146-85E1-501D949066AC}"/>
              </a:ext>
            </a:extLst>
          </p:cNvPr>
          <p:cNvSpPr>
            <a:spLocks noGrp="1"/>
          </p:cNvSpPr>
          <p:nvPr>
            <p:ph idx="1"/>
          </p:nvPr>
        </p:nvSpPr>
        <p:spPr/>
        <p:txBody>
          <a:bodyPr/>
          <a:lstStyle/>
          <a:p>
            <a:pPr>
              <a:buFont typeface="+mj-lt"/>
              <a:buAutoNum type="arabicPeriod"/>
            </a:pPr>
            <a:r>
              <a:rPr lang="ja-JP" altLang="en-US" sz="3200"/>
              <a:t>新型コロナウイルスの症状や予後を知ろう</a:t>
            </a:r>
            <a:endParaRPr lang="en-US" altLang="ja-JP" sz="3200" dirty="0"/>
          </a:p>
          <a:p>
            <a:pPr>
              <a:buFont typeface="+mj-lt"/>
              <a:buAutoNum type="arabicPeriod"/>
            </a:pPr>
            <a:endParaRPr lang="en-US" altLang="ja-JP" sz="3200" dirty="0"/>
          </a:p>
          <a:p>
            <a:pPr>
              <a:buFont typeface="+mj-lt"/>
              <a:buAutoNum type="arabicPeriod"/>
            </a:pPr>
            <a:r>
              <a:rPr lang="ja-JP" altLang="en-US" sz="3200"/>
              <a:t>日本ではどうなのか？</a:t>
            </a:r>
            <a:endParaRPr lang="en-US" altLang="ja-JP" sz="3200" dirty="0"/>
          </a:p>
          <a:p>
            <a:pPr>
              <a:buFont typeface="+mj-lt"/>
              <a:buAutoNum type="arabicPeriod"/>
            </a:pPr>
            <a:endParaRPr lang="en-US" altLang="ja-JP" sz="3200" dirty="0"/>
          </a:p>
          <a:p>
            <a:pPr>
              <a:buFont typeface="+mj-lt"/>
              <a:buAutoNum type="arabicPeriod"/>
            </a:pPr>
            <a:r>
              <a:rPr lang="en-US" altLang="ja-JP" sz="3200" dirty="0">
                <a:solidFill>
                  <a:srgbClr val="FF0000"/>
                </a:solidFill>
              </a:rPr>
              <a:t>PCR</a:t>
            </a:r>
            <a:r>
              <a:rPr lang="ja-JP" altLang="en-US" sz="3200">
                <a:solidFill>
                  <a:srgbClr val="FF0000"/>
                </a:solidFill>
              </a:rPr>
              <a:t>検査について</a:t>
            </a:r>
            <a:endParaRPr lang="en-US" altLang="ja-JP" sz="3200" dirty="0">
              <a:solidFill>
                <a:srgbClr val="FF0000"/>
              </a:solidFill>
            </a:endParaRPr>
          </a:p>
          <a:p>
            <a:pPr>
              <a:buFont typeface="+mj-lt"/>
              <a:buAutoNum type="arabicPeriod"/>
            </a:pPr>
            <a:endParaRPr lang="en-US" altLang="ja-JP" sz="3200" dirty="0"/>
          </a:p>
          <a:p>
            <a:pPr>
              <a:buFont typeface="+mj-lt"/>
              <a:buAutoNum type="arabicPeriod"/>
            </a:pPr>
            <a:r>
              <a:rPr lang="ja-JP" altLang="en-US" sz="3200"/>
              <a:t>どうやって予防すればいいのか？</a:t>
            </a:r>
            <a:endParaRPr lang="en-US" altLang="ja-JP" sz="3200" dirty="0"/>
          </a:p>
          <a:p>
            <a:pPr>
              <a:buFont typeface="+mj-lt"/>
              <a:buAutoNum type="arabicPeriod"/>
            </a:pPr>
            <a:endParaRPr kumimoji="1" lang="en-US" altLang="ja-JP" sz="3200" dirty="0"/>
          </a:p>
          <a:p>
            <a:pPr>
              <a:buFont typeface="+mj-lt"/>
              <a:buAutoNum type="arabicPeriod"/>
            </a:pPr>
            <a:endParaRPr kumimoji="1" lang="ja-JP" altLang="en-US" sz="3200"/>
          </a:p>
        </p:txBody>
      </p:sp>
      <p:sp>
        <p:nvSpPr>
          <p:cNvPr id="4" name="フッター プレースホルダー 3">
            <a:extLst>
              <a:ext uri="{FF2B5EF4-FFF2-40B4-BE49-F238E27FC236}">
                <a16:creationId xmlns:a16="http://schemas.microsoft.com/office/drawing/2014/main" id="{CD9D3C51-D34D-4649-ABD2-2CB9ACED8716}"/>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24093459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366B63E6-07AC-AC48-A545-78069E203EA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0" y="513838"/>
            <a:ext cx="4174611" cy="4800600"/>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A6FBA657-D2F1-7E4D-8E41-D10E4CE99BA0}"/>
              </a:ext>
            </a:extLst>
          </p:cNvPr>
          <p:cNvSpPr txBox="1"/>
          <p:nvPr/>
        </p:nvSpPr>
        <p:spPr>
          <a:xfrm>
            <a:off x="316366" y="1700808"/>
            <a:ext cx="4255633" cy="2554545"/>
          </a:xfrm>
          <a:prstGeom prst="rect">
            <a:avLst/>
          </a:prstGeom>
          <a:noFill/>
        </p:spPr>
        <p:txBody>
          <a:bodyPr wrap="square" rtlCol="0">
            <a:spAutoFit/>
          </a:bodyPr>
          <a:lstStyle/>
          <a:p>
            <a:r>
              <a:rPr lang="ja-JP" altLang="en-US" sz="2000"/>
              <a:t>上昌広 医療ガバナンス研究所理事長</a:t>
            </a:r>
            <a:endParaRPr lang="en-US" altLang="ja-JP" sz="2000" dirty="0"/>
          </a:p>
          <a:p>
            <a:endParaRPr lang="en-US" altLang="ja-JP" sz="2000" dirty="0"/>
          </a:p>
          <a:p>
            <a:r>
              <a:rPr lang="ja-JP" altLang="en-US" sz="2000"/>
              <a:t>「ここまで異常に少ない検査数は何か特別な裏がある、特別な理由があると思います。」</a:t>
            </a:r>
            <a:endParaRPr lang="en-US" altLang="ja-JP" sz="2000" dirty="0"/>
          </a:p>
          <a:p>
            <a:r>
              <a:rPr lang="ja-JP" altLang="en-US" sz="2000"/>
              <a:t>日韓の</a:t>
            </a:r>
            <a:r>
              <a:rPr lang="en-US" altLang="ja-JP" sz="2000" dirty="0"/>
              <a:t>PCR</a:t>
            </a:r>
            <a:r>
              <a:rPr lang="ja-JP" altLang="en-US" sz="2000"/>
              <a:t>検査数を比較し、日本政府が何らかのために感染者数を隠蔽しているんじゃないか。</a:t>
            </a:r>
            <a:endParaRPr kumimoji="1" lang="ja-JP" altLang="en-US" sz="2000"/>
          </a:p>
        </p:txBody>
      </p:sp>
    </p:spTree>
    <p:extLst>
      <p:ext uri="{BB962C8B-B14F-4D97-AF65-F5344CB8AC3E}">
        <p14:creationId xmlns:p14="http://schemas.microsoft.com/office/powerpoint/2010/main" val="3090778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D241A2-5AC5-9441-9471-B25A7736ABC7}"/>
              </a:ext>
            </a:extLst>
          </p:cNvPr>
          <p:cNvSpPr>
            <a:spLocks noGrp="1"/>
          </p:cNvSpPr>
          <p:nvPr>
            <p:ph type="title"/>
          </p:nvPr>
        </p:nvSpPr>
        <p:spPr/>
        <p:txBody>
          <a:bodyPr/>
          <a:lstStyle/>
          <a:p>
            <a:r>
              <a:rPr kumimoji="1" lang="ja-JP" altLang="en-US"/>
              <a:t>はじめに</a:t>
            </a:r>
          </a:p>
        </p:txBody>
      </p:sp>
      <p:sp>
        <p:nvSpPr>
          <p:cNvPr id="3" name="コンテンツ プレースホルダー 2">
            <a:extLst>
              <a:ext uri="{FF2B5EF4-FFF2-40B4-BE49-F238E27FC236}">
                <a16:creationId xmlns:a16="http://schemas.microsoft.com/office/drawing/2014/main" id="{A7D92879-E7E5-DE48-99C6-41CB6BDA0D69}"/>
              </a:ext>
            </a:extLst>
          </p:cNvPr>
          <p:cNvSpPr>
            <a:spLocks noGrp="1"/>
          </p:cNvSpPr>
          <p:nvPr>
            <p:ph idx="1"/>
          </p:nvPr>
        </p:nvSpPr>
        <p:spPr>
          <a:xfrm>
            <a:off x="381000" y="1371600"/>
            <a:ext cx="8583488" cy="1474013"/>
          </a:xfrm>
        </p:spPr>
        <p:txBody>
          <a:bodyPr/>
          <a:lstStyle/>
          <a:p>
            <a:r>
              <a:rPr kumimoji="1" lang="ja-JP" altLang="en-US" sz="2400"/>
              <a:t>新型コロナウイルス</a:t>
            </a:r>
            <a:br>
              <a:rPr kumimoji="1" lang="en-US" altLang="ja-JP" sz="2400" dirty="0"/>
            </a:br>
            <a:r>
              <a:rPr kumimoji="1" lang="ja-JP" altLang="en-US" sz="2400"/>
              <a:t>突如として現れた感染症</a:t>
            </a:r>
            <a:br>
              <a:rPr kumimoji="1" lang="en-US" altLang="ja-JP" sz="2400" dirty="0"/>
            </a:br>
            <a:r>
              <a:rPr kumimoji="1" lang="ja-JP" altLang="en-US" sz="2400"/>
              <a:t>中国で多くの方が亡くなっていると言う　→　とにかく怖いです</a:t>
            </a:r>
            <a:endParaRPr lang="en-US" altLang="ja-JP" sz="2400" dirty="0"/>
          </a:p>
        </p:txBody>
      </p:sp>
      <p:sp>
        <p:nvSpPr>
          <p:cNvPr id="4" name="フッター プレースホルダー 3">
            <a:extLst>
              <a:ext uri="{FF2B5EF4-FFF2-40B4-BE49-F238E27FC236}">
                <a16:creationId xmlns:a16="http://schemas.microsoft.com/office/drawing/2014/main" id="{45AE5AC7-2E54-6A42-AD8B-D2E1A17D1BA6}"/>
              </a:ext>
            </a:extLst>
          </p:cNvPr>
          <p:cNvSpPr>
            <a:spLocks noGrp="1"/>
          </p:cNvSpPr>
          <p:nvPr>
            <p:ph type="ftr" sz="quarter" idx="10"/>
          </p:nvPr>
        </p:nvSpPr>
        <p:spPr/>
        <p:txBody>
          <a:bodyPr/>
          <a:lstStyle/>
          <a:p>
            <a:pPr>
              <a:defRPr/>
            </a:pPr>
            <a:r>
              <a:rPr lang="en-US" altLang="ja-JP"/>
              <a:t>フッター</a:t>
            </a:r>
          </a:p>
        </p:txBody>
      </p:sp>
      <p:sp>
        <p:nvSpPr>
          <p:cNvPr id="5" name="コンテンツ プレースホルダー 2">
            <a:extLst>
              <a:ext uri="{FF2B5EF4-FFF2-40B4-BE49-F238E27FC236}">
                <a16:creationId xmlns:a16="http://schemas.microsoft.com/office/drawing/2014/main" id="{482C43C4-61AD-134D-BEBB-5E12162F4DA5}"/>
              </a:ext>
            </a:extLst>
          </p:cNvPr>
          <p:cNvSpPr txBox="1">
            <a:spLocks/>
          </p:cNvSpPr>
          <p:nvPr/>
        </p:nvSpPr>
        <p:spPr bwMode="auto">
          <a:xfrm>
            <a:off x="381000" y="2564904"/>
            <a:ext cx="8763000" cy="1512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1600">
                <a:solidFill>
                  <a:schemeClr val="tx1"/>
                </a:solidFill>
                <a:latin typeface="+mn-lt"/>
                <a:ea typeface="+mn-ea"/>
              </a:defRPr>
            </a:lvl2pPr>
            <a:lvl3pPr marL="1143000" indent="-228600" algn="l" rtl="0" eaLnBrk="1" fontAlgn="base" hangingPunct="1">
              <a:spcBef>
                <a:spcPct val="20000"/>
              </a:spcBef>
              <a:spcAft>
                <a:spcPct val="0"/>
              </a:spcAft>
              <a:buChar char="•"/>
              <a:defRPr kumimoji="1" sz="1600">
                <a:solidFill>
                  <a:schemeClr val="tx1"/>
                </a:solidFill>
                <a:latin typeface="+mn-lt"/>
                <a:ea typeface="+mn-ea"/>
              </a:defRPr>
            </a:lvl3pPr>
            <a:lvl4pPr marL="1600200" indent="-228600" algn="l" rtl="0" eaLnBrk="1" fontAlgn="base" hangingPunct="1">
              <a:spcBef>
                <a:spcPct val="20000"/>
              </a:spcBef>
              <a:spcAft>
                <a:spcPct val="0"/>
              </a:spcAft>
              <a:buChar char="–"/>
              <a:defRPr kumimoji="1" sz="1400">
                <a:solidFill>
                  <a:schemeClr val="tx1"/>
                </a:solidFill>
                <a:latin typeface="+mn-lt"/>
                <a:ea typeface="+mn-ea"/>
              </a:defRPr>
            </a:lvl4pPr>
            <a:lvl5pPr marL="2057400" indent="-228600" algn="l" rtl="0" eaLnBrk="1" fontAlgn="base" hangingPunct="1">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a:lstStyle>
          <a:p>
            <a:endParaRPr lang="en-US" altLang="ja-JP" sz="2400" kern="0" dirty="0"/>
          </a:p>
          <a:p>
            <a:r>
              <a:rPr lang="ja-JP" altLang="en-US" sz="2400" kern="0"/>
              <a:t>インフルエンザ</a:t>
            </a:r>
            <a:br>
              <a:rPr lang="en-US" altLang="ja-JP" sz="2400" kern="0" dirty="0"/>
            </a:br>
            <a:r>
              <a:rPr lang="ja-JP" altLang="en-US" sz="2400" kern="0"/>
              <a:t>毎年冬になると多数の死者が出る　→　毎年起こるので怖く無い</a:t>
            </a:r>
            <a:endParaRPr lang="en-US" altLang="ja-JP" sz="2400" kern="0" dirty="0"/>
          </a:p>
        </p:txBody>
      </p:sp>
      <p:sp>
        <p:nvSpPr>
          <p:cNvPr id="6" name="コンテンツ プレースホルダー 2">
            <a:extLst>
              <a:ext uri="{FF2B5EF4-FFF2-40B4-BE49-F238E27FC236}">
                <a16:creationId xmlns:a16="http://schemas.microsoft.com/office/drawing/2014/main" id="{2B9BDD11-0B35-9444-9228-A393D80C3113}"/>
              </a:ext>
            </a:extLst>
          </p:cNvPr>
          <p:cNvSpPr txBox="1">
            <a:spLocks/>
          </p:cNvSpPr>
          <p:nvPr/>
        </p:nvSpPr>
        <p:spPr bwMode="auto">
          <a:xfrm>
            <a:off x="381000" y="4437112"/>
            <a:ext cx="8382000" cy="10946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1600">
                <a:solidFill>
                  <a:schemeClr val="tx1"/>
                </a:solidFill>
                <a:latin typeface="+mn-lt"/>
                <a:ea typeface="+mn-ea"/>
              </a:defRPr>
            </a:lvl2pPr>
            <a:lvl3pPr marL="1143000" indent="-228600" algn="l" rtl="0" eaLnBrk="1" fontAlgn="base" hangingPunct="1">
              <a:spcBef>
                <a:spcPct val="20000"/>
              </a:spcBef>
              <a:spcAft>
                <a:spcPct val="0"/>
              </a:spcAft>
              <a:buChar char="•"/>
              <a:defRPr kumimoji="1" sz="1600">
                <a:solidFill>
                  <a:schemeClr val="tx1"/>
                </a:solidFill>
                <a:latin typeface="+mn-lt"/>
                <a:ea typeface="+mn-ea"/>
              </a:defRPr>
            </a:lvl3pPr>
            <a:lvl4pPr marL="1600200" indent="-228600" algn="l" rtl="0" eaLnBrk="1" fontAlgn="base" hangingPunct="1">
              <a:spcBef>
                <a:spcPct val="20000"/>
              </a:spcBef>
              <a:spcAft>
                <a:spcPct val="0"/>
              </a:spcAft>
              <a:buChar char="–"/>
              <a:defRPr kumimoji="1" sz="1400">
                <a:solidFill>
                  <a:schemeClr val="tx1"/>
                </a:solidFill>
                <a:latin typeface="+mn-lt"/>
                <a:ea typeface="+mn-ea"/>
              </a:defRPr>
            </a:lvl4pPr>
            <a:lvl5pPr marL="2057400" indent="-228600" algn="l" rtl="0" eaLnBrk="1" fontAlgn="base" hangingPunct="1">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a:lstStyle>
          <a:p>
            <a:r>
              <a:rPr lang="ja-JP" altLang="en-US" sz="2400" kern="0"/>
              <a:t>未知の病気が怖いのは当たり前</a:t>
            </a:r>
            <a:br>
              <a:rPr lang="en-US" altLang="ja-JP" sz="2400" kern="0" dirty="0"/>
            </a:br>
            <a:r>
              <a:rPr lang="ja-JP" altLang="en-US" sz="2400" kern="0"/>
              <a:t>新型コロナウイルスがどの様な病気でどう対処していくのか</a:t>
            </a:r>
            <a:br>
              <a:rPr lang="en-US" altLang="ja-JP" sz="2400" kern="0" dirty="0"/>
            </a:br>
            <a:r>
              <a:rPr lang="ja-JP" altLang="en-US" sz="2400" kern="0"/>
              <a:t>勉強しましょう</a:t>
            </a:r>
            <a:endParaRPr lang="en-US" altLang="ja-JP" sz="2400" kern="0" dirty="0"/>
          </a:p>
        </p:txBody>
      </p:sp>
    </p:spTree>
    <p:extLst>
      <p:ext uri="{BB962C8B-B14F-4D97-AF65-F5344CB8AC3E}">
        <p14:creationId xmlns:p14="http://schemas.microsoft.com/office/powerpoint/2010/main" val="356532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lang="ja-JP" altLang="en-US"/>
              <a:t>日本におけるＰＣＲ検査の方針</a:t>
            </a:r>
            <a:endParaRPr kumimoji="1" lang="ja-JP" altLang="en-US"/>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381000" y="1371600"/>
            <a:ext cx="8382000" cy="2895600"/>
          </a:xfrm>
        </p:spPr>
        <p:txBody>
          <a:bodyPr/>
          <a:lstStyle/>
          <a:p>
            <a:r>
              <a:rPr kumimoji="1" lang="ja-JP" altLang="en-US" sz="2800"/>
              <a:t>軽症例はインフルエンザに準じた対応</a:t>
            </a:r>
            <a:br>
              <a:rPr kumimoji="1" lang="en-US" altLang="ja-JP" sz="2800" dirty="0"/>
            </a:br>
            <a:r>
              <a:rPr kumimoji="1" lang="ja-JP" altLang="en-US" sz="2800"/>
              <a:t>対症療法と自宅での安静</a:t>
            </a:r>
            <a:br>
              <a:rPr kumimoji="1" lang="en-US" altLang="ja-JP" sz="2800" dirty="0"/>
            </a:br>
            <a:r>
              <a:rPr kumimoji="1" lang="ja-JP" altLang="en-US" sz="2800"/>
              <a:t>ＰＣＲ検査は適さない</a:t>
            </a:r>
            <a:endParaRPr lang="en-US" altLang="ja-JP" sz="2800" dirty="0"/>
          </a:p>
          <a:p>
            <a:r>
              <a:rPr kumimoji="1" lang="ja-JP" altLang="en-US" sz="2800"/>
              <a:t>熱が４日（透析では２日）</a:t>
            </a:r>
            <a:r>
              <a:rPr lang="ja-JP" altLang="en-US" sz="2800"/>
              <a:t>以上下がらない</a:t>
            </a:r>
            <a:br>
              <a:rPr lang="en-US" altLang="ja-JP" sz="2800" dirty="0"/>
            </a:br>
            <a:r>
              <a:rPr lang="ja-JP" altLang="en-US" sz="2800"/>
              <a:t>強い倦怠感、呼吸困難あり</a:t>
            </a:r>
            <a:br>
              <a:rPr kumimoji="1" lang="en-US" altLang="ja-JP" sz="2800" dirty="0"/>
            </a:br>
            <a:r>
              <a:rPr kumimoji="1" lang="ja-JP" altLang="en-US" sz="2800"/>
              <a:t>　　　　　</a:t>
            </a:r>
            <a:endParaRPr kumimoji="1" lang="en-US" altLang="ja-JP" sz="2800" dirty="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5" name="下矢印 4">
            <a:extLst>
              <a:ext uri="{FF2B5EF4-FFF2-40B4-BE49-F238E27FC236}">
                <a16:creationId xmlns:a16="http://schemas.microsoft.com/office/drawing/2014/main" id="{92CF5790-CCF6-E548-AB32-088FF30BA512}"/>
              </a:ext>
            </a:extLst>
          </p:cNvPr>
          <p:cNvSpPr/>
          <p:nvPr/>
        </p:nvSpPr>
        <p:spPr>
          <a:xfrm>
            <a:off x="3779912" y="3699603"/>
            <a:ext cx="1440160" cy="5760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E30282D2-D04C-B042-863F-D65543E8588B}"/>
              </a:ext>
            </a:extLst>
          </p:cNvPr>
          <p:cNvSpPr txBox="1"/>
          <p:nvPr/>
        </p:nvSpPr>
        <p:spPr>
          <a:xfrm>
            <a:off x="3753907" y="4341167"/>
            <a:ext cx="1696298" cy="523220"/>
          </a:xfrm>
          <a:prstGeom prst="rect">
            <a:avLst/>
          </a:prstGeom>
          <a:noFill/>
          <a:ln>
            <a:solidFill>
              <a:srgbClr val="0051C5"/>
            </a:solidFill>
          </a:ln>
        </p:spPr>
        <p:txBody>
          <a:bodyPr wrap="none" rtlCol="0">
            <a:spAutoFit/>
          </a:bodyPr>
          <a:lstStyle/>
          <a:p>
            <a:r>
              <a:rPr kumimoji="1" lang="ja-JP" altLang="en-US" sz="2800"/>
              <a:t>ＰＣＲ検査</a:t>
            </a:r>
          </a:p>
        </p:txBody>
      </p:sp>
      <p:sp>
        <p:nvSpPr>
          <p:cNvPr id="7" name="テキスト ボックス 6">
            <a:extLst>
              <a:ext uri="{FF2B5EF4-FFF2-40B4-BE49-F238E27FC236}">
                <a16:creationId xmlns:a16="http://schemas.microsoft.com/office/drawing/2014/main" id="{0A999A14-94D9-1644-8223-78F640219C38}"/>
              </a:ext>
            </a:extLst>
          </p:cNvPr>
          <p:cNvSpPr txBox="1"/>
          <p:nvPr/>
        </p:nvSpPr>
        <p:spPr>
          <a:xfrm>
            <a:off x="251520" y="5085184"/>
            <a:ext cx="8513317" cy="1015663"/>
          </a:xfrm>
          <a:prstGeom prst="rect">
            <a:avLst/>
          </a:prstGeom>
          <a:noFill/>
        </p:spPr>
        <p:txBody>
          <a:bodyPr wrap="square" rtlCol="0">
            <a:spAutoFit/>
          </a:bodyPr>
          <a:lstStyle/>
          <a:p>
            <a:pPr marL="342900" indent="-342900">
              <a:buFont typeface="Arial" panose="020B0604020202020204" pitchFamily="34" charset="0"/>
              <a:buChar char="•"/>
            </a:pPr>
            <a:r>
              <a:rPr lang="en-US" altLang="ja-JP" sz="2000" dirty="0"/>
              <a:t>37.5</a:t>
            </a:r>
            <a:r>
              <a:rPr lang="ja-JP" altLang="en-US" sz="2000"/>
              <a:t>度以上の発熱や呼吸器症状があり入院が必要な肺炎が疑われる場合</a:t>
            </a:r>
            <a:endParaRPr lang="en-US" altLang="ja-JP" sz="2000" dirty="0"/>
          </a:p>
          <a:p>
            <a:pPr marL="342900" indent="-342900">
              <a:buFont typeface="Arial" panose="020B0604020202020204" pitchFamily="34" charset="0"/>
              <a:buChar char="•"/>
            </a:pPr>
            <a:r>
              <a:rPr lang="ja-JP" altLang="en-US" sz="2000"/>
              <a:t>症状や感染した人との接触歴から医師が感染の疑いがあると判断した人</a:t>
            </a:r>
            <a:endParaRPr lang="en-US" altLang="ja-JP" sz="2000" dirty="0"/>
          </a:p>
          <a:p>
            <a:pPr marL="342900" indent="-342900">
              <a:buFont typeface="Arial" panose="020B0604020202020204" pitchFamily="34" charset="0"/>
              <a:buChar char="•"/>
            </a:pPr>
            <a:r>
              <a:rPr lang="ja-JP" altLang="en-US" sz="2000" u="sng"/>
              <a:t>熱があるから、心配だからとの理由で検査は行われない。 </a:t>
            </a:r>
          </a:p>
        </p:txBody>
      </p:sp>
    </p:spTree>
    <p:extLst>
      <p:ext uri="{BB962C8B-B14F-4D97-AF65-F5344CB8AC3E}">
        <p14:creationId xmlns:p14="http://schemas.microsoft.com/office/powerpoint/2010/main" val="3459172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lang="ja-JP" altLang="en-US"/>
              <a:t>なぜ早期からＰＣＲ検査を行わないのか</a:t>
            </a:r>
            <a:endParaRPr kumimoji="1" lang="ja-JP" altLang="en-US"/>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381000" y="1268760"/>
            <a:ext cx="8382000" cy="5400600"/>
          </a:xfrm>
        </p:spPr>
        <p:txBody>
          <a:bodyPr/>
          <a:lstStyle/>
          <a:p>
            <a:r>
              <a:rPr lang="ja-JP" altLang="en-US" sz="2400"/>
              <a:t>結果が陽性・陰性のどちらでも、「対処療法」は変わらない</a:t>
            </a:r>
            <a:endParaRPr lang="en-US" altLang="ja-JP" sz="2400" dirty="0"/>
          </a:p>
          <a:p>
            <a:r>
              <a:rPr lang="ja-JP" altLang="en-US" sz="2400"/>
              <a:t>有病率から考える</a:t>
            </a:r>
            <a:br>
              <a:rPr lang="en-US" altLang="ja-JP" sz="2400" dirty="0"/>
            </a:br>
            <a:r>
              <a:rPr lang="ja-JP" altLang="en-US"/>
              <a:t>病気の有る人が</a:t>
            </a:r>
            <a:r>
              <a:rPr lang="en-US" altLang="ja-JP" dirty="0"/>
              <a:t>100</a:t>
            </a:r>
            <a:r>
              <a:rPr lang="ja-JP" altLang="en-US"/>
              <a:t>人で病気の無い人が１００人で診断率</a:t>
            </a:r>
            <a:r>
              <a:rPr lang="en-US" altLang="ja-JP" dirty="0"/>
              <a:t>99</a:t>
            </a:r>
            <a:r>
              <a:rPr lang="ja-JP" altLang="en-US"/>
              <a:t>％の検査を受ける</a:t>
            </a: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r>
              <a:rPr lang="ja-JP" altLang="en-US"/>
              <a:t>病気の有る人が</a:t>
            </a:r>
            <a:r>
              <a:rPr lang="en-US" altLang="ja-JP" dirty="0"/>
              <a:t>100</a:t>
            </a:r>
            <a:r>
              <a:rPr lang="ja-JP" altLang="en-US"/>
              <a:t>人で病気の無い人が</a:t>
            </a:r>
            <a:r>
              <a:rPr lang="en-US" altLang="ja-JP" dirty="0"/>
              <a:t>10000</a:t>
            </a:r>
            <a:r>
              <a:rPr lang="ja-JP" altLang="en-US"/>
              <a:t>人の場合は</a:t>
            </a:r>
            <a:br>
              <a:rPr lang="en-US" altLang="ja-JP" dirty="0"/>
            </a:br>
            <a:br>
              <a:rPr lang="en-US" altLang="ja-JP" dirty="0"/>
            </a:br>
            <a:br>
              <a:rPr lang="en-US" altLang="ja-JP" dirty="0"/>
            </a:br>
            <a:br>
              <a:rPr lang="en-US" altLang="ja-JP" dirty="0"/>
            </a:br>
            <a:br>
              <a:rPr lang="en-US" altLang="ja-JP" dirty="0"/>
            </a:br>
            <a:br>
              <a:rPr lang="en-US" altLang="ja-JP" dirty="0"/>
            </a:br>
            <a:br>
              <a:rPr lang="en-US" altLang="ja-JP" dirty="0"/>
            </a:br>
            <a:r>
              <a:rPr lang="ja-JP" altLang="en-US"/>
              <a:t>　　　　</a:t>
            </a:r>
            <a:r>
              <a:rPr lang="ja-JP" altLang="en-US" sz="2400" u="sng">
                <a:solidFill>
                  <a:srgbClr val="002060"/>
                </a:solidFill>
              </a:rPr>
              <a:t>検査が陽性である方の確率は</a:t>
            </a:r>
            <a:r>
              <a:rPr lang="en-US" altLang="ja-JP" sz="2400" u="sng" dirty="0">
                <a:solidFill>
                  <a:srgbClr val="002060"/>
                </a:solidFill>
              </a:rPr>
              <a:t>50%</a:t>
            </a:r>
            <a:r>
              <a:rPr lang="ja-JP" altLang="en-US" sz="2400" u="sng">
                <a:solidFill>
                  <a:srgbClr val="002060"/>
                </a:solidFill>
              </a:rPr>
              <a:t>と低い</a:t>
            </a:r>
            <a:br>
              <a:rPr lang="en-US" altLang="ja-JP" dirty="0"/>
            </a:br>
            <a:br>
              <a:rPr lang="en-US" altLang="ja-JP" dirty="0"/>
            </a:br>
            <a:br>
              <a:rPr lang="en-US" altLang="ja-JP" dirty="0"/>
            </a:br>
            <a:endParaRPr lang="en-US" altLang="ja-JP" dirty="0"/>
          </a:p>
          <a:p>
            <a:endParaRPr kumimoji="1" lang="ja-JP" altLang="en-US" sz="24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pic>
        <p:nvPicPr>
          <p:cNvPr id="6" name="図 5">
            <a:extLst>
              <a:ext uri="{FF2B5EF4-FFF2-40B4-BE49-F238E27FC236}">
                <a16:creationId xmlns:a16="http://schemas.microsoft.com/office/drawing/2014/main" id="{EA98E81F-8093-1643-8B33-491D392325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137" y="2492896"/>
            <a:ext cx="6718300" cy="1714500"/>
          </a:xfrm>
          <a:prstGeom prst="rect">
            <a:avLst/>
          </a:prstGeom>
        </p:spPr>
      </p:pic>
      <p:pic>
        <p:nvPicPr>
          <p:cNvPr id="8" name="図 7">
            <a:extLst>
              <a:ext uri="{FF2B5EF4-FFF2-40B4-BE49-F238E27FC236}">
                <a16:creationId xmlns:a16="http://schemas.microsoft.com/office/drawing/2014/main" id="{D55DBF49-ABC6-8644-8C41-4016AC769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137" y="4599682"/>
            <a:ext cx="6731000" cy="1663700"/>
          </a:xfrm>
          <a:prstGeom prst="rect">
            <a:avLst/>
          </a:prstGeom>
        </p:spPr>
      </p:pic>
    </p:spTree>
    <p:extLst>
      <p:ext uri="{BB962C8B-B14F-4D97-AF65-F5344CB8AC3E}">
        <p14:creationId xmlns:p14="http://schemas.microsoft.com/office/powerpoint/2010/main" val="2762536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ある程度の歯止めは必要</a:t>
            </a:r>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179512" y="1405632"/>
            <a:ext cx="8951788" cy="4800600"/>
          </a:xfrm>
        </p:spPr>
        <p:txBody>
          <a:bodyPr/>
          <a:lstStyle/>
          <a:p>
            <a:r>
              <a:rPr kumimoji="1" lang="ja-JP" altLang="en-US" sz="2800"/>
              <a:t>早い段階でＰＣＲ検査が受けられると</a:t>
            </a:r>
            <a:br>
              <a:rPr kumimoji="1" lang="en-US" altLang="ja-JP" sz="2800" dirty="0"/>
            </a:br>
            <a:r>
              <a:rPr kumimoji="1" lang="ja-JP" altLang="en-US" sz="2800"/>
              <a:t>検査の件数が急激に増加</a:t>
            </a:r>
            <a:br>
              <a:rPr kumimoji="1" lang="en-US" altLang="ja-JP" sz="2800" dirty="0"/>
            </a:br>
            <a:r>
              <a:rPr kumimoji="1" lang="ja-JP" altLang="en-US" sz="2800"/>
              <a:t>　→　</a:t>
            </a:r>
            <a:r>
              <a:rPr kumimoji="1" lang="ja-JP" altLang="en-US" sz="2800" u="sng"/>
              <a:t>検査対応する為に重症者の管理がおろそかになる</a:t>
            </a:r>
            <a:endParaRPr kumimoji="1" lang="en-US" altLang="ja-JP" sz="2800" u="sng" dirty="0"/>
          </a:p>
          <a:p>
            <a:r>
              <a:rPr lang="ja-JP" altLang="en-US" sz="2800"/>
              <a:t>多数の検査をすると結果報告までに時間がかかる</a:t>
            </a:r>
            <a:br>
              <a:rPr lang="en-US" altLang="ja-JP" sz="2800" dirty="0"/>
            </a:br>
            <a:r>
              <a:rPr lang="ja-JP" altLang="en-US" sz="2800"/>
              <a:t>　→　</a:t>
            </a:r>
            <a:r>
              <a:rPr lang="ja-JP" altLang="en-US" sz="2800" u="sng"/>
              <a:t>重症の方の結果が出るのが遅くなる</a:t>
            </a:r>
            <a:endParaRPr lang="en-US" altLang="ja-JP" sz="2800" u="sng" dirty="0"/>
          </a:p>
          <a:p>
            <a:r>
              <a:rPr kumimoji="1" lang="ja-JP" altLang="en-US" sz="2800"/>
              <a:t>軽症でも陽性の患者が入院する</a:t>
            </a:r>
            <a:br>
              <a:rPr kumimoji="1" lang="en-US" altLang="ja-JP" sz="2800" dirty="0"/>
            </a:br>
            <a:r>
              <a:rPr kumimoji="1" lang="ja-JP" altLang="en-US" sz="2800"/>
              <a:t>　→　</a:t>
            </a:r>
            <a:r>
              <a:rPr kumimoji="1" lang="ja-JP" altLang="en-US" sz="2800" u="sng"/>
              <a:t>本当に入院が必要な患者の入院が滞る</a:t>
            </a:r>
            <a:endParaRPr kumimoji="1" lang="en-US" altLang="ja-JP" sz="2800" u="sng" dirty="0"/>
          </a:p>
          <a:p>
            <a:pPr marL="0" indent="0">
              <a:buNone/>
            </a:pPr>
            <a:r>
              <a:rPr lang="ja-JP" altLang="en-US" sz="3600" b="1"/>
              <a:t>　　</a:t>
            </a:r>
            <a:r>
              <a:rPr lang="ja-JP" altLang="en-US" sz="3600" b="1" u="sng"/>
              <a:t>結局自分で自分の首を絞めてしまう</a:t>
            </a:r>
            <a:endParaRPr lang="en-US" altLang="ja-JP" sz="3600" b="1" u="sng" dirty="0"/>
          </a:p>
          <a:p>
            <a:endParaRPr kumimoji="1" lang="en-US" altLang="ja-JP" sz="2800" dirty="0"/>
          </a:p>
          <a:p>
            <a:pPr marL="0" indent="0">
              <a:buNone/>
            </a:pPr>
            <a:r>
              <a:rPr kumimoji="1" lang="ja-JP" altLang="en-US" sz="2800"/>
              <a:t>ちなみに</a:t>
            </a:r>
            <a:r>
              <a:rPr lang="en-US" altLang="ja-JP" sz="2800" dirty="0"/>
              <a:t>PCR</a:t>
            </a:r>
            <a:r>
              <a:rPr lang="ja-JP" altLang="en-US" sz="2800"/>
              <a:t>検査の感度は、</a:t>
            </a:r>
            <a:r>
              <a:rPr lang="en-US" altLang="ja-JP" sz="2800" dirty="0">
                <a:hlinkClick r:id="rId2"/>
              </a:rPr>
              <a:t>30</a:t>
            </a:r>
            <a:r>
              <a:rPr lang="ja-JP" altLang="en-US" sz="2800">
                <a:hlinkClick r:id="rId2"/>
              </a:rPr>
              <a:t>～</a:t>
            </a:r>
            <a:r>
              <a:rPr lang="en-US" altLang="ja-JP" sz="2800" dirty="0">
                <a:hlinkClick r:id="rId2"/>
              </a:rPr>
              <a:t>50</a:t>
            </a:r>
            <a:r>
              <a:rPr lang="ja-JP" altLang="en-US" sz="2800">
                <a:hlinkClick r:id="rId2"/>
              </a:rPr>
              <a:t>％</a:t>
            </a:r>
            <a:r>
              <a:rPr lang="ja-JP" altLang="en-US" sz="2800"/>
              <a:t>や</a:t>
            </a:r>
            <a:r>
              <a:rPr lang="en-US" altLang="ja-JP" sz="2800" dirty="0">
                <a:hlinkClick r:id="rId3"/>
              </a:rPr>
              <a:t>70</a:t>
            </a:r>
            <a:r>
              <a:rPr lang="ja-JP" altLang="en-US" sz="2800">
                <a:hlinkClick r:id="rId3"/>
              </a:rPr>
              <a:t>％</a:t>
            </a:r>
            <a:r>
              <a:rPr lang="ja-JP" altLang="en-US" sz="2800"/>
              <a:t>という報告</a:t>
            </a:r>
            <a:endParaRPr kumimoji="1" lang="ja-JP" altLang="en-US" sz="28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2344461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8" name="タイトル 7">
            <a:extLst>
              <a:ext uri="{FF2B5EF4-FFF2-40B4-BE49-F238E27FC236}">
                <a16:creationId xmlns:a16="http://schemas.microsoft.com/office/drawing/2014/main" id="{896C7EAA-1BFD-304C-A305-6BE05DC4C70B}"/>
              </a:ext>
            </a:extLst>
          </p:cNvPr>
          <p:cNvSpPr>
            <a:spLocks noGrp="1"/>
          </p:cNvSpPr>
          <p:nvPr>
            <p:ph type="title"/>
          </p:nvPr>
        </p:nvSpPr>
        <p:spPr/>
        <p:txBody>
          <a:bodyPr/>
          <a:lstStyle/>
          <a:p>
            <a:r>
              <a:rPr lang="en-US" altLang="ja-JP" sz="2800" dirty="0"/>
              <a:t>2</a:t>
            </a:r>
            <a:r>
              <a:rPr lang="ja-JP" altLang="en-US" sz="2800"/>
              <a:t>月</a:t>
            </a:r>
            <a:r>
              <a:rPr lang="en-US" altLang="ja-JP" sz="2800" dirty="0"/>
              <a:t>27</a:t>
            </a:r>
            <a:r>
              <a:rPr lang="ja-JP" altLang="en-US" sz="2800"/>
              <a:t>日の大邸新聞記事</a:t>
            </a:r>
          </a:p>
        </p:txBody>
      </p:sp>
      <p:pic>
        <p:nvPicPr>
          <p:cNvPr id="16" name="コンテンツ プレースホルダー 15">
            <a:extLst>
              <a:ext uri="{FF2B5EF4-FFF2-40B4-BE49-F238E27FC236}">
                <a16:creationId xmlns:a16="http://schemas.microsoft.com/office/drawing/2014/main" id="{DDA9D7AC-9408-154D-8ACC-76E2F5BE5D3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28313" y="718505"/>
            <a:ext cx="4173114" cy="5014752"/>
          </a:xfrm>
        </p:spPr>
      </p:pic>
      <p:sp>
        <p:nvSpPr>
          <p:cNvPr id="2" name="テキスト ボックス 1">
            <a:extLst>
              <a:ext uri="{FF2B5EF4-FFF2-40B4-BE49-F238E27FC236}">
                <a16:creationId xmlns:a16="http://schemas.microsoft.com/office/drawing/2014/main" id="{38A3FA28-F642-EF48-8D1D-58C74952C3EE}"/>
              </a:ext>
            </a:extLst>
          </p:cNvPr>
          <p:cNvSpPr txBox="1"/>
          <p:nvPr/>
        </p:nvSpPr>
        <p:spPr>
          <a:xfrm>
            <a:off x="0" y="1795858"/>
            <a:ext cx="5213079" cy="1938992"/>
          </a:xfrm>
          <a:prstGeom prst="rect">
            <a:avLst/>
          </a:prstGeom>
          <a:noFill/>
        </p:spPr>
        <p:txBody>
          <a:bodyPr wrap="square" rtlCol="0">
            <a:spAutoFit/>
          </a:bodyPr>
          <a:lstStyle/>
          <a:p>
            <a:pPr marL="285750" indent="-285750">
              <a:buFont typeface="Arial" panose="020B0604020202020204" pitchFamily="34" charset="0"/>
              <a:buChar char="•"/>
            </a:pPr>
            <a:r>
              <a:rPr lang="ja-JP" altLang="en-US"/>
              <a:t>病室ない</a:t>
            </a:r>
            <a:br>
              <a:rPr lang="en-US" altLang="ja-JP" dirty="0"/>
            </a:br>
            <a:r>
              <a:rPr lang="ja-JP" altLang="en-US"/>
              <a:t>治療受けられなかった</a:t>
            </a:r>
            <a:br>
              <a:rPr lang="en-US" altLang="ja-JP" dirty="0"/>
            </a:br>
            <a:r>
              <a:rPr lang="en-US" altLang="ja-JP" dirty="0"/>
              <a:t>···</a:t>
            </a:r>
            <a:r>
              <a:rPr lang="ja-JP" altLang="en-US"/>
              <a:t>死亡した大邱の自宅隔離者</a:t>
            </a:r>
            <a:endParaRPr lang="en-US" altLang="ja-JP" dirty="0"/>
          </a:p>
          <a:p>
            <a:pPr marL="285750" indent="-285750">
              <a:buFont typeface="Arial" panose="020B0604020202020204" pitchFamily="34" charset="0"/>
              <a:buChar char="•"/>
            </a:pPr>
            <a:r>
              <a:rPr lang="ja-JP" altLang="en-US"/>
              <a:t>病院</a:t>
            </a:r>
            <a:r>
              <a:rPr lang="en-US" altLang="ja-JP" dirty="0"/>
              <a:t>7</a:t>
            </a:r>
            <a:r>
              <a:rPr lang="ja-JP" altLang="en-US"/>
              <a:t>箇所で収容拒否</a:t>
            </a:r>
            <a:br>
              <a:rPr lang="en-US" altLang="ja-JP" dirty="0"/>
            </a:br>
            <a:r>
              <a:rPr lang="ja-JP" altLang="en-US"/>
              <a:t>一般の患者が救急車搬送中に死亡</a:t>
            </a:r>
          </a:p>
        </p:txBody>
      </p:sp>
      <p:grpSp>
        <p:nvGrpSpPr>
          <p:cNvPr id="5" name="グループ化 4">
            <a:extLst>
              <a:ext uri="{FF2B5EF4-FFF2-40B4-BE49-F238E27FC236}">
                <a16:creationId xmlns:a16="http://schemas.microsoft.com/office/drawing/2014/main" id="{8B1DE2F6-1A88-4948-BE2B-92BA12DB0C8B}"/>
              </a:ext>
            </a:extLst>
          </p:cNvPr>
          <p:cNvGrpSpPr/>
          <p:nvPr/>
        </p:nvGrpSpPr>
        <p:grpSpPr>
          <a:xfrm>
            <a:off x="381000" y="4149080"/>
            <a:ext cx="4260164" cy="1625643"/>
            <a:chOff x="381000" y="4149080"/>
            <a:chExt cx="4260164" cy="1625643"/>
          </a:xfrm>
        </p:grpSpPr>
        <p:sp>
          <p:nvSpPr>
            <p:cNvPr id="6" name="テキスト ボックス 5">
              <a:extLst>
                <a:ext uri="{FF2B5EF4-FFF2-40B4-BE49-F238E27FC236}">
                  <a16:creationId xmlns:a16="http://schemas.microsoft.com/office/drawing/2014/main" id="{B779DBF1-96F4-A643-A428-7AE16B22BA9D}"/>
                </a:ext>
              </a:extLst>
            </p:cNvPr>
            <p:cNvSpPr txBox="1"/>
            <p:nvPr/>
          </p:nvSpPr>
          <p:spPr>
            <a:xfrm>
              <a:off x="381000" y="4820616"/>
              <a:ext cx="4260164" cy="954107"/>
            </a:xfrm>
            <a:prstGeom prst="rect">
              <a:avLst/>
            </a:prstGeom>
            <a:noFill/>
          </p:spPr>
          <p:txBody>
            <a:bodyPr wrap="square" rtlCol="0">
              <a:spAutoFit/>
            </a:bodyPr>
            <a:lstStyle/>
            <a:p>
              <a:pPr algn="ctr"/>
              <a:r>
                <a:rPr lang="ja-JP" altLang="en-US" sz="2800" b="1"/>
                <a:t>予想された事が</a:t>
              </a:r>
              <a:endParaRPr lang="en-US" altLang="ja-JP" sz="2800" b="1" dirty="0"/>
            </a:p>
            <a:p>
              <a:pPr algn="ctr"/>
              <a:r>
                <a:rPr kumimoji="1" lang="ja-JP" altLang="en-US" sz="2800" b="1"/>
                <a:t>現実に起こっている</a:t>
              </a:r>
            </a:p>
          </p:txBody>
        </p:sp>
        <p:sp>
          <p:nvSpPr>
            <p:cNvPr id="3" name="下矢印 2">
              <a:extLst>
                <a:ext uri="{FF2B5EF4-FFF2-40B4-BE49-F238E27FC236}">
                  <a16:creationId xmlns:a16="http://schemas.microsoft.com/office/drawing/2014/main" id="{9A9FD00B-FFD2-DE48-820C-B3A97B74D5CF}"/>
                </a:ext>
              </a:extLst>
            </p:cNvPr>
            <p:cNvSpPr/>
            <p:nvPr/>
          </p:nvSpPr>
          <p:spPr>
            <a:xfrm>
              <a:off x="2051720" y="4149080"/>
              <a:ext cx="1008112" cy="648072"/>
            </a:xfrm>
            <a:prstGeom prst="downArrow">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74811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381000" y="533400"/>
            <a:ext cx="2030760" cy="533400"/>
          </a:xfrm>
        </p:spPr>
        <p:txBody>
          <a:bodyPr/>
          <a:lstStyle/>
          <a:p>
            <a:r>
              <a:rPr kumimoji="1" lang="ja-JP" altLang="en-US"/>
              <a:t>治療法</a:t>
            </a:r>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381000" y="1371600"/>
            <a:ext cx="8511480" cy="5181600"/>
          </a:xfrm>
        </p:spPr>
        <p:txBody>
          <a:bodyPr/>
          <a:lstStyle/>
          <a:p>
            <a:pPr>
              <a:buFont typeface="+mj-lt"/>
              <a:buAutoNum type="arabicPeriod"/>
            </a:pPr>
            <a:r>
              <a:rPr lang="ja-JP" altLang="en-US"/>
              <a:t>概ね</a:t>
            </a:r>
            <a:r>
              <a:rPr lang="en-US" altLang="ja-JP" dirty="0"/>
              <a:t>50</a:t>
            </a:r>
            <a:r>
              <a:rPr lang="ja-JP" altLang="en-US"/>
              <a:t>歳未満の患者では肺炎を発症しても自然経過の中で治癒する例が多いため、 必ずしも抗ウイルス薬を投与せずとも経過を観察してよい。 </a:t>
            </a:r>
          </a:p>
          <a:p>
            <a:pPr>
              <a:buFont typeface="+mj-lt"/>
              <a:buAutoNum type="arabicPeriod"/>
            </a:pPr>
            <a:r>
              <a:rPr lang="ja-JP" altLang="en-US"/>
              <a:t>概ね</a:t>
            </a:r>
            <a:r>
              <a:rPr lang="en-US" altLang="ja-JP" dirty="0"/>
              <a:t>50</a:t>
            </a:r>
            <a:r>
              <a:rPr lang="ja-JP" altLang="en-US"/>
              <a:t>歳以上の患者では重篤な呼吸不全を起こす可能性が高く、死亡率も高いため、低酸素血症を呈し酸素投与が必要となった段階で抗ウイルス薬の投与を検討する。 </a:t>
            </a:r>
          </a:p>
          <a:p>
            <a:pPr>
              <a:buFont typeface="+mj-lt"/>
              <a:buAutoNum type="arabicPeriod"/>
            </a:pPr>
            <a:r>
              <a:rPr lang="ja-JP" altLang="en-US"/>
              <a:t>糖尿病・心血管疾患・慢性肺疾患、喫煙による慢性閉塞性肺疾患、免疫抑制状態等のある患者においても上記</a:t>
            </a:r>
            <a:r>
              <a:rPr lang="en-US" altLang="ja-JP" dirty="0"/>
              <a:t>2</a:t>
            </a:r>
            <a:r>
              <a:rPr lang="ja-JP" altLang="en-US"/>
              <a:t>に準じる。 </a:t>
            </a:r>
          </a:p>
          <a:p>
            <a:pPr>
              <a:buFont typeface="+mj-lt"/>
              <a:buAutoNum type="arabicPeriod"/>
            </a:pPr>
            <a:r>
              <a:rPr lang="ja-JP" altLang="en-US"/>
              <a:t>年齢にかかわらず、酸素投与と対症療法だけでは呼吸不全が悪化傾向にある例では抗 ウイルス薬の投与を検討する。</a:t>
            </a:r>
            <a:endParaRPr lang="en-US" altLang="ja-JP" dirty="0"/>
          </a:p>
          <a:p>
            <a:pPr marL="0" indent="0">
              <a:buNone/>
            </a:pPr>
            <a:endParaRPr lang="en-US" altLang="ja-JP" dirty="0"/>
          </a:p>
          <a:p>
            <a:pPr marL="0" indent="0">
              <a:buNone/>
            </a:pPr>
            <a:r>
              <a:rPr lang="ja-JP" altLang="en-US" sz="2000"/>
              <a:t>抗ウイルス薬</a:t>
            </a:r>
            <a:endParaRPr lang="en-US" altLang="ja-JP" sz="2000" dirty="0"/>
          </a:p>
          <a:p>
            <a:pPr>
              <a:buFont typeface="+mj-lt"/>
              <a:buAutoNum type="arabicPeriod"/>
            </a:pPr>
            <a:r>
              <a:rPr lang="ja-JP" altLang="en-US" sz="2000"/>
              <a:t>カレトラ　　　</a:t>
            </a:r>
            <a:r>
              <a:rPr lang="en-US" altLang="ja-JP" sz="2000" dirty="0"/>
              <a:t>〜</a:t>
            </a:r>
            <a:r>
              <a:rPr lang="ja-JP" altLang="en-US" sz="2000"/>
              <a:t>　抗ＨＩＶ治療薬</a:t>
            </a:r>
          </a:p>
          <a:p>
            <a:pPr>
              <a:buFont typeface="+mj-lt"/>
              <a:buAutoNum type="arabicPeriod"/>
            </a:pPr>
            <a:r>
              <a:rPr lang="ja-JP" altLang="en-US" sz="2000"/>
              <a:t>ウミフェノビル</a:t>
            </a:r>
            <a:r>
              <a:rPr lang="en-US" altLang="ja-JP" sz="2000" dirty="0"/>
              <a:t>〜</a:t>
            </a:r>
            <a:r>
              <a:rPr lang="ja-JP" altLang="en-US" sz="2000"/>
              <a:t>中国の抗インフルエンザ薬　</a:t>
            </a:r>
            <a:br>
              <a:rPr lang="en-US" altLang="ja-JP" sz="2000" dirty="0"/>
            </a:br>
            <a:r>
              <a:rPr lang="ja-JP" altLang="en-US" sz="2000"/>
              <a:t>　　　　　　　　　　　日本感染症学会の指針には載らず</a:t>
            </a:r>
            <a:endParaRPr lang="en-US" altLang="ja-JP" sz="2000" dirty="0"/>
          </a:p>
          <a:p>
            <a:pPr>
              <a:buFont typeface="+mj-lt"/>
              <a:buAutoNum type="arabicPeriod"/>
            </a:pPr>
            <a:r>
              <a:rPr lang="ja-JP" altLang="en-US"/>
              <a:t>アビガン　　　</a:t>
            </a:r>
            <a:r>
              <a:rPr lang="en-US" altLang="ja-JP" sz="2000" dirty="0"/>
              <a:t>〜</a:t>
            </a:r>
            <a:r>
              <a:rPr lang="ja-JP" altLang="en-US" sz="2000"/>
              <a:t>新型インフルエンザ感染症の為に日本で開発された薬</a:t>
            </a:r>
            <a:br>
              <a:rPr lang="en-US" altLang="ja-JP" sz="2000" dirty="0"/>
            </a:br>
            <a:r>
              <a:rPr lang="ja-JP" altLang="en-US" sz="2000"/>
              <a:t>　　　　　　　　　　　</a:t>
            </a:r>
            <a:r>
              <a:rPr lang="en-US" altLang="ja-JP" sz="2000" dirty="0"/>
              <a:t>200</a:t>
            </a:r>
            <a:r>
              <a:rPr lang="ja-JP" altLang="en-US" sz="2000"/>
              <a:t>万人分を備蓄</a:t>
            </a:r>
            <a:br>
              <a:rPr lang="en-US" altLang="ja-JP" sz="2000" dirty="0"/>
            </a:br>
            <a:r>
              <a:rPr lang="ja-JP" altLang="en-US" sz="2000"/>
              <a:t>　　　　　　　　　　　今後投与開始予定</a:t>
            </a:r>
          </a:p>
          <a:p>
            <a:pPr>
              <a:buFont typeface="+mj-lt"/>
              <a:buAutoNum type="arabicPeriod"/>
            </a:pPr>
            <a:endParaRPr kumimoji="1" lang="ja-JP" altLang="en-US"/>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5" name="テキスト ボックス 4">
            <a:extLst>
              <a:ext uri="{FF2B5EF4-FFF2-40B4-BE49-F238E27FC236}">
                <a16:creationId xmlns:a16="http://schemas.microsoft.com/office/drawing/2014/main" id="{1FA23A3E-82D2-8949-A4B6-E98CC5CA65D0}"/>
              </a:ext>
            </a:extLst>
          </p:cNvPr>
          <p:cNvSpPr txBox="1"/>
          <p:nvPr/>
        </p:nvSpPr>
        <p:spPr>
          <a:xfrm>
            <a:off x="4440620" y="480536"/>
            <a:ext cx="4451860" cy="738664"/>
          </a:xfrm>
          <a:prstGeom prst="rect">
            <a:avLst/>
          </a:prstGeom>
          <a:noFill/>
        </p:spPr>
        <p:txBody>
          <a:bodyPr wrap="none" rtlCol="0">
            <a:spAutoFit/>
          </a:bodyPr>
          <a:lstStyle/>
          <a:p>
            <a:pPr algn="r"/>
            <a:r>
              <a:rPr lang="en-US" altLang="ja-JP" sz="1400" dirty="0"/>
              <a:t>COVID-19</a:t>
            </a:r>
            <a:r>
              <a:rPr lang="ja-JP" altLang="en-US" sz="1400"/>
              <a:t>に対する抗ウイルス薬による治療の考え方 第</a:t>
            </a:r>
            <a:r>
              <a:rPr lang="en-US" altLang="ja-JP" sz="1400" dirty="0"/>
              <a:t>1</a:t>
            </a:r>
            <a:r>
              <a:rPr lang="ja-JP" altLang="en-US" sz="1400"/>
              <a:t>版</a:t>
            </a:r>
            <a:endParaRPr lang="en-US" altLang="ja-JP" sz="1400" dirty="0"/>
          </a:p>
          <a:p>
            <a:pPr algn="r"/>
            <a:r>
              <a:rPr lang="en-US" altLang="ja-JP" sz="1400" dirty="0"/>
              <a:t>2020</a:t>
            </a:r>
            <a:r>
              <a:rPr lang="ja-JP" altLang="en-US" sz="1400"/>
              <a:t>年</a:t>
            </a:r>
            <a:r>
              <a:rPr lang="en-US" altLang="ja-JP" sz="1400" dirty="0"/>
              <a:t>2</a:t>
            </a:r>
            <a:r>
              <a:rPr lang="ja-JP" altLang="en-US" sz="1400"/>
              <a:t>月</a:t>
            </a:r>
            <a:r>
              <a:rPr lang="en-US" altLang="ja-JP" sz="1400" dirty="0"/>
              <a:t>26</a:t>
            </a:r>
            <a:r>
              <a:rPr lang="ja-JP" altLang="en-US" sz="1400"/>
              <a:t>日  </a:t>
            </a:r>
          </a:p>
          <a:p>
            <a:pPr algn="r"/>
            <a:r>
              <a:rPr lang="ja-JP" altLang="en-US" sz="1400"/>
              <a:t>一般社団法人日本感染症学会 </a:t>
            </a:r>
          </a:p>
        </p:txBody>
      </p:sp>
    </p:spTree>
    <p:extLst>
      <p:ext uri="{BB962C8B-B14F-4D97-AF65-F5344CB8AC3E}">
        <p14:creationId xmlns:p14="http://schemas.microsoft.com/office/powerpoint/2010/main" val="2556249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4E45B58D-4E79-7443-8321-3A5D8C3BEF6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40832" y="404664"/>
            <a:ext cx="5634434" cy="3531468"/>
          </a:xfrm>
        </p:spPr>
      </p:pic>
      <p:sp>
        <p:nvSpPr>
          <p:cNvPr id="4" name="フッター プレースホルダー 3">
            <a:extLst>
              <a:ext uri="{FF2B5EF4-FFF2-40B4-BE49-F238E27FC236}">
                <a16:creationId xmlns:a16="http://schemas.microsoft.com/office/drawing/2014/main" id="{52BFEFBF-650E-6A4F-B40F-DDFC6B289C80}"/>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A0B4767A-CAFE-C947-A5D5-79196DF1B87B}"/>
              </a:ext>
            </a:extLst>
          </p:cNvPr>
          <p:cNvSpPr txBox="1"/>
          <p:nvPr/>
        </p:nvSpPr>
        <p:spPr>
          <a:xfrm>
            <a:off x="303064" y="3585389"/>
            <a:ext cx="8225946" cy="2739211"/>
          </a:xfrm>
          <a:prstGeom prst="rect">
            <a:avLst/>
          </a:prstGeom>
          <a:noFill/>
        </p:spPr>
        <p:txBody>
          <a:bodyPr wrap="square" rtlCol="0">
            <a:spAutoFit/>
          </a:bodyPr>
          <a:lstStyle/>
          <a:p>
            <a:r>
              <a:rPr lang="ja-JP" altLang="en-US"/>
              <a:t>カレトラ（抗</a:t>
            </a:r>
            <a:r>
              <a:rPr lang="en-US" altLang="ja-JP" dirty="0"/>
              <a:t>HIV</a:t>
            </a:r>
            <a:r>
              <a:rPr lang="ja-JP" altLang="en-US"/>
              <a:t>薬）</a:t>
            </a:r>
            <a:endParaRPr lang="en-US" altLang="ja-JP" dirty="0"/>
          </a:p>
          <a:p>
            <a:r>
              <a:rPr lang="ja-JP" altLang="en-US"/>
              <a:t>ウミフェノビル（インフルエンザ治療薬）</a:t>
            </a:r>
            <a:endParaRPr lang="en-US" altLang="ja-JP" dirty="0"/>
          </a:p>
          <a:p>
            <a:r>
              <a:rPr lang="ja-JP" altLang="en-US"/>
              <a:t>抗ウイルス薬使用なし</a:t>
            </a:r>
            <a:endParaRPr lang="en-US" altLang="ja-JP" dirty="0"/>
          </a:p>
          <a:p>
            <a:r>
              <a:rPr lang="ja-JP" altLang="en-US"/>
              <a:t>　</a:t>
            </a:r>
            <a:r>
              <a:rPr lang="en-US" altLang="ja-JP" dirty="0"/>
              <a:t>3</a:t>
            </a:r>
            <a:r>
              <a:rPr lang="ja-JP" altLang="en-US"/>
              <a:t>群で比較した臨床試験</a:t>
            </a:r>
            <a:endParaRPr lang="en-US" altLang="ja-JP" dirty="0"/>
          </a:p>
          <a:p>
            <a:r>
              <a:rPr lang="ja-JP" altLang="en-US"/>
              <a:t>　体温正常化、</a:t>
            </a:r>
            <a:r>
              <a:rPr lang="en-US" altLang="ja-JP" dirty="0"/>
              <a:t>PCR</a:t>
            </a:r>
            <a:r>
              <a:rPr lang="ja-JP" altLang="en-US"/>
              <a:t>陰性化のアウトカムで有意差無し</a:t>
            </a:r>
            <a:endParaRPr lang="en-US" altLang="ja-JP" dirty="0"/>
          </a:p>
          <a:p>
            <a:endParaRPr lang="en-US" altLang="ja-JP" dirty="0"/>
          </a:p>
          <a:p>
            <a:r>
              <a:rPr lang="ja-JP" altLang="en-US"/>
              <a:t>　　　　</a:t>
            </a:r>
            <a:r>
              <a:rPr lang="ja-JP" altLang="en-US" sz="2800"/>
              <a:t>→アビガンに期待</a:t>
            </a:r>
            <a:endParaRPr kumimoji="1" lang="en-US" altLang="ja-JP" sz="2800" dirty="0"/>
          </a:p>
        </p:txBody>
      </p:sp>
      <p:sp>
        <p:nvSpPr>
          <p:cNvPr id="8" name="テキスト ボックス 7">
            <a:extLst>
              <a:ext uri="{FF2B5EF4-FFF2-40B4-BE49-F238E27FC236}">
                <a16:creationId xmlns:a16="http://schemas.microsoft.com/office/drawing/2014/main" id="{EBA57460-9067-9B41-993B-F7D39014750E}"/>
              </a:ext>
            </a:extLst>
          </p:cNvPr>
          <p:cNvSpPr txBox="1"/>
          <p:nvPr/>
        </p:nvSpPr>
        <p:spPr>
          <a:xfrm>
            <a:off x="337344" y="1660660"/>
            <a:ext cx="2903488" cy="830997"/>
          </a:xfrm>
          <a:prstGeom prst="rect">
            <a:avLst/>
          </a:prstGeom>
          <a:noFill/>
        </p:spPr>
        <p:txBody>
          <a:bodyPr wrap="square" rtlCol="0">
            <a:spAutoFit/>
          </a:bodyPr>
          <a:lstStyle/>
          <a:p>
            <a:r>
              <a:rPr lang="en-US" altLang="ja-JP" dirty="0"/>
              <a:t>COVID-19</a:t>
            </a:r>
            <a:r>
              <a:rPr lang="ja-JP" altLang="en-US"/>
              <a:t>肺炎での</a:t>
            </a:r>
            <a:endParaRPr lang="en-US" altLang="ja-JP" dirty="0"/>
          </a:p>
          <a:p>
            <a:r>
              <a:rPr lang="en-US" altLang="ja-JP" dirty="0"/>
              <a:t>PCR</a:t>
            </a:r>
            <a:r>
              <a:rPr lang="ja-JP" altLang="en-US"/>
              <a:t>陰性化の比較</a:t>
            </a:r>
            <a:endParaRPr lang="en-US" altLang="ja-JP" dirty="0"/>
          </a:p>
        </p:txBody>
      </p:sp>
    </p:spTree>
    <p:extLst>
      <p:ext uri="{BB962C8B-B14F-4D97-AF65-F5344CB8AC3E}">
        <p14:creationId xmlns:p14="http://schemas.microsoft.com/office/powerpoint/2010/main" val="1340028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7E479-3446-0346-A0E7-FCDB6AC27D6D}"/>
              </a:ext>
            </a:extLst>
          </p:cNvPr>
          <p:cNvSpPr>
            <a:spLocks noGrp="1"/>
          </p:cNvSpPr>
          <p:nvPr>
            <p:ph type="title"/>
          </p:nvPr>
        </p:nvSpPr>
        <p:spPr/>
        <p:txBody>
          <a:bodyPr/>
          <a:lstStyle/>
          <a:p>
            <a:r>
              <a:rPr kumimoji="1" lang="ja-JP" altLang="en-US"/>
              <a:t>今日のお話</a:t>
            </a:r>
          </a:p>
        </p:txBody>
      </p:sp>
      <p:sp>
        <p:nvSpPr>
          <p:cNvPr id="3" name="コンテンツ プレースホルダー 2">
            <a:extLst>
              <a:ext uri="{FF2B5EF4-FFF2-40B4-BE49-F238E27FC236}">
                <a16:creationId xmlns:a16="http://schemas.microsoft.com/office/drawing/2014/main" id="{224D9887-20EC-3146-85E1-501D949066AC}"/>
              </a:ext>
            </a:extLst>
          </p:cNvPr>
          <p:cNvSpPr>
            <a:spLocks noGrp="1"/>
          </p:cNvSpPr>
          <p:nvPr>
            <p:ph idx="1"/>
          </p:nvPr>
        </p:nvSpPr>
        <p:spPr/>
        <p:txBody>
          <a:bodyPr/>
          <a:lstStyle/>
          <a:p>
            <a:pPr>
              <a:buFont typeface="+mj-lt"/>
              <a:buAutoNum type="arabicPeriod"/>
            </a:pPr>
            <a:r>
              <a:rPr lang="ja-JP" altLang="en-US" sz="3200"/>
              <a:t>新型コロナウイルスの症状や予後を知ろう</a:t>
            </a:r>
            <a:endParaRPr lang="en-US" altLang="ja-JP" sz="3200" dirty="0"/>
          </a:p>
          <a:p>
            <a:pPr>
              <a:buFont typeface="+mj-lt"/>
              <a:buAutoNum type="arabicPeriod"/>
            </a:pPr>
            <a:endParaRPr lang="en-US" altLang="ja-JP" sz="3200" dirty="0"/>
          </a:p>
          <a:p>
            <a:pPr>
              <a:buFont typeface="+mj-lt"/>
              <a:buAutoNum type="arabicPeriod"/>
            </a:pPr>
            <a:r>
              <a:rPr lang="ja-JP" altLang="en-US" sz="3200"/>
              <a:t>日本ではどうなのか？</a:t>
            </a:r>
            <a:endParaRPr lang="en-US" altLang="ja-JP" sz="3200" dirty="0"/>
          </a:p>
          <a:p>
            <a:pPr>
              <a:buFont typeface="+mj-lt"/>
              <a:buAutoNum type="arabicPeriod"/>
            </a:pPr>
            <a:endParaRPr lang="en-US" altLang="ja-JP" sz="3200" dirty="0"/>
          </a:p>
          <a:p>
            <a:pPr>
              <a:buFont typeface="+mj-lt"/>
              <a:buAutoNum type="arabicPeriod"/>
            </a:pPr>
            <a:r>
              <a:rPr lang="en-US" altLang="ja-JP" sz="3200" dirty="0"/>
              <a:t>PCR</a:t>
            </a:r>
            <a:r>
              <a:rPr lang="ja-JP" altLang="en-US" sz="3200"/>
              <a:t>検査について</a:t>
            </a:r>
            <a:endParaRPr lang="en-US" altLang="ja-JP" sz="3200" dirty="0"/>
          </a:p>
          <a:p>
            <a:pPr>
              <a:buFont typeface="+mj-lt"/>
              <a:buAutoNum type="arabicPeriod"/>
            </a:pPr>
            <a:endParaRPr lang="en-US" altLang="ja-JP" sz="3200" dirty="0"/>
          </a:p>
          <a:p>
            <a:pPr>
              <a:buFont typeface="+mj-lt"/>
              <a:buAutoNum type="arabicPeriod"/>
            </a:pPr>
            <a:r>
              <a:rPr lang="ja-JP" altLang="en-US" sz="3200">
                <a:solidFill>
                  <a:srgbClr val="FF0000"/>
                </a:solidFill>
              </a:rPr>
              <a:t>どうやって予防すればいいのか？</a:t>
            </a:r>
            <a:endParaRPr lang="en-US" altLang="ja-JP" sz="3200" dirty="0">
              <a:solidFill>
                <a:srgbClr val="FF0000"/>
              </a:solidFill>
            </a:endParaRPr>
          </a:p>
          <a:p>
            <a:pPr>
              <a:buFont typeface="+mj-lt"/>
              <a:buAutoNum type="arabicPeriod"/>
            </a:pPr>
            <a:endParaRPr kumimoji="1" lang="en-US" altLang="ja-JP" sz="3200" dirty="0"/>
          </a:p>
          <a:p>
            <a:pPr>
              <a:buFont typeface="+mj-lt"/>
              <a:buAutoNum type="arabicPeriod"/>
            </a:pPr>
            <a:endParaRPr kumimoji="1" lang="ja-JP" altLang="en-US" sz="3200"/>
          </a:p>
        </p:txBody>
      </p:sp>
      <p:sp>
        <p:nvSpPr>
          <p:cNvPr id="4" name="フッター プレースホルダー 3">
            <a:extLst>
              <a:ext uri="{FF2B5EF4-FFF2-40B4-BE49-F238E27FC236}">
                <a16:creationId xmlns:a16="http://schemas.microsoft.com/office/drawing/2014/main" id="{CD9D3C51-D34D-4649-ABD2-2CB9ACED8716}"/>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23924723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a:extLst>
              <a:ext uri="{FF2B5EF4-FFF2-40B4-BE49-F238E27FC236}">
                <a16:creationId xmlns:a16="http://schemas.microsoft.com/office/drawing/2014/main" id="{2F6226F5-FB22-D74C-9ED6-859FB6165A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7904" y="526582"/>
            <a:ext cx="5156026" cy="6117100"/>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3" name="テキスト ボックス 2">
            <a:extLst>
              <a:ext uri="{FF2B5EF4-FFF2-40B4-BE49-F238E27FC236}">
                <a16:creationId xmlns:a16="http://schemas.microsoft.com/office/drawing/2014/main" id="{5F9269BD-7668-014A-B0AD-03AB42203769}"/>
              </a:ext>
            </a:extLst>
          </p:cNvPr>
          <p:cNvSpPr txBox="1"/>
          <p:nvPr/>
        </p:nvSpPr>
        <p:spPr>
          <a:xfrm>
            <a:off x="325825" y="558968"/>
            <a:ext cx="3310072" cy="5324535"/>
          </a:xfrm>
          <a:prstGeom prst="rect">
            <a:avLst/>
          </a:prstGeom>
          <a:noFill/>
        </p:spPr>
        <p:txBody>
          <a:bodyPr wrap="square" rtlCol="0">
            <a:spAutoFit/>
          </a:bodyPr>
          <a:lstStyle/>
          <a:p>
            <a:r>
              <a:rPr lang="ja-JP" altLang="en-US" sz="2000"/>
              <a:t>県立中部病院感染症内科</a:t>
            </a:r>
            <a:endParaRPr lang="en-US" altLang="ja-JP" sz="2000" dirty="0"/>
          </a:p>
          <a:p>
            <a:r>
              <a:rPr lang="ja-JP" altLang="en-US" sz="2000"/>
              <a:t>成田雅医師監修</a:t>
            </a:r>
            <a:endParaRPr lang="en-US" altLang="ja-JP" sz="2000" dirty="0"/>
          </a:p>
          <a:p>
            <a:endParaRPr lang="en-US" altLang="ja-JP" sz="2000" dirty="0"/>
          </a:p>
          <a:p>
            <a:pPr marL="457200" indent="-457200">
              <a:buFont typeface="+mj-lt"/>
              <a:buAutoNum type="arabicPeriod"/>
            </a:pPr>
            <a:r>
              <a:rPr lang="ja-JP" altLang="en-US" sz="2000"/>
              <a:t>手洗い</a:t>
            </a:r>
            <a:endParaRPr lang="en-US" altLang="ja-JP" sz="2000" dirty="0"/>
          </a:p>
          <a:p>
            <a:pPr marL="457200" indent="-457200">
              <a:buFont typeface="+mj-lt"/>
              <a:buAutoNum type="arabicPeriod"/>
            </a:pPr>
            <a:r>
              <a:rPr lang="ja-JP" altLang="en-US" sz="2000"/>
              <a:t>アルコール消毒</a:t>
            </a:r>
            <a:endParaRPr lang="en-US" altLang="ja-JP" sz="2000" dirty="0"/>
          </a:p>
          <a:p>
            <a:pPr marL="457200" indent="-457200">
              <a:buFont typeface="+mj-lt"/>
              <a:buAutoNum type="arabicPeriod"/>
            </a:pPr>
            <a:r>
              <a:rPr lang="ja-JP" altLang="en-US" sz="2000"/>
              <a:t>健康管理</a:t>
            </a:r>
            <a:endParaRPr lang="en-US" altLang="ja-JP" sz="2000" dirty="0"/>
          </a:p>
          <a:p>
            <a:pPr marL="457200" indent="-457200">
              <a:buFont typeface="+mj-lt"/>
              <a:buAutoNum type="arabicPeriod"/>
            </a:pPr>
            <a:r>
              <a:rPr lang="ja-JP" altLang="en-US" sz="2000"/>
              <a:t>十分な休養</a:t>
            </a:r>
            <a:endParaRPr lang="en-US" altLang="ja-JP" sz="2000" dirty="0"/>
          </a:p>
          <a:p>
            <a:pPr marL="457200" indent="-457200">
              <a:buFont typeface="+mj-lt"/>
              <a:buAutoNum type="arabicPeriod"/>
            </a:pPr>
            <a:r>
              <a:rPr lang="ja-JP" altLang="en-US" sz="2000"/>
              <a:t>基礎疾患のある方は人混みを避ける</a:t>
            </a:r>
            <a:endParaRPr lang="en-US" altLang="ja-JP" sz="2000" dirty="0"/>
          </a:p>
          <a:p>
            <a:pPr marL="457200" indent="-457200">
              <a:buFont typeface="+mj-lt"/>
              <a:buAutoNum type="arabicPeriod"/>
            </a:pPr>
            <a:r>
              <a:rPr lang="ja-JP" altLang="en-US" sz="2000"/>
              <a:t>マスクの着用</a:t>
            </a:r>
            <a:endParaRPr lang="en-US" altLang="ja-JP" sz="2000" dirty="0"/>
          </a:p>
          <a:p>
            <a:pPr marL="457200" indent="-457200">
              <a:buFont typeface="+mj-lt"/>
              <a:buAutoNum type="arabicPeriod"/>
            </a:pPr>
            <a:r>
              <a:rPr lang="ja-JP" altLang="en-US" sz="2000"/>
              <a:t>インフルエンザワクチン接種</a:t>
            </a:r>
            <a:endParaRPr lang="en-US" altLang="ja-JP" sz="2000" dirty="0"/>
          </a:p>
          <a:p>
            <a:pPr marL="457200" indent="-457200">
              <a:buFont typeface="+mj-lt"/>
              <a:buAutoNum type="arabicPeriod"/>
            </a:pPr>
            <a:r>
              <a:rPr lang="ja-JP" altLang="en-US" sz="2000"/>
              <a:t>肺炎球菌ワクチンを接種</a:t>
            </a:r>
            <a:endParaRPr lang="en-US" altLang="ja-JP" sz="2000" dirty="0"/>
          </a:p>
          <a:p>
            <a:pPr marL="457200" indent="-457200">
              <a:buFont typeface="+mj-lt"/>
              <a:buAutoNum type="arabicPeriod"/>
            </a:pPr>
            <a:r>
              <a:rPr lang="ja-JP" altLang="en-US" sz="2000"/>
              <a:t>不要不急の病院利用を避ける</a:t>
            </a:r>
            <a:endParaRPr lang="en-US" altLang="ja-JP" sz="2000" dirty="0"/>
          </a:p>
          <a:p>
            <a:pPr marL="457200" indent="-457200">
              <a:buFont typeface="+mj-lt"/>
              <a:buAutoNum type="arabicPeriod"/>
            </a:pPr>
            <a:r>
              <a:rPr lang="ja-JP" altLang="en-US" sz="2000"/>
              <a:t>目や鼻・口を触らない</a:t>
            </a:r>
            <a:endParaRPr lang="en-US" altLang="ja-JP" sz="2000" dirty="0"/>
          </a:p>
          <a:p>
            <a:pPr marL="457200" indent="-457200">
              <a:buFont typeface="+mj-lt"/>
              <a:buAutoNum type="arabicPeriod"/>
            </a:pPr>
            <a:r>
              <a:rPr lang="ja-JP" altLang="en-US" sz="2000"/>
              <a:t>落ち着いた行動を取る</a:t>
            </a:r>
            <a:endParaRPr lang="en-US" altLang="ja-JP" sz="2000" dirty="0"/>
          </a:p>
          <a:p>
            <a:endParaRPr kumimoji="1" lang="ja-JP" altLang="en-US" sz="2000"/>
          </a:p>
        </p:txBody>
      </p:sp>
    </p:spTree>
    <p:extLst>
      <p:ext uri="{BB962C8B-B14F-4D97-AF65-F5344CB8AC3E}">
        <p14:creationId xmlns:p14="http://schemas.microsoft.com/office/powerpoint/2010/main" val="42667056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マスクについて</a:t>
            </a:r>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pic>
        <p:nvPicPr>
          <p:cNvPr id="8" name="コンテンツ プレースホルダー 7">
            <a:extLst>
              <a:ext uri="{FF2B5EF4-FFF2-40B4-BE49-F238E27FC236}">
                <a16:creationId xmlns:a16="http://schemas.microsoft.com/office/drawing/2014/main" id="{CC68BBA2-00A5-3248-B58C-2C6DC35F82D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454360"/>
            <a:ext cx="8382000" cy="4635079"/>
          </a:xfrm>
        </p:spPr>
      </p:pic>
    </p:spTree>
    <p:extLst>
      <p:ext uri="{BB962C8B-B14F-4D97-AF65-F5344CB8AC3E}">
        <p14:creationId xmlns:p14="http://schemas.microsoft.com/office/powerpoint/2010/main" val="1203155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4CA50E-FB3F-8949-AA98-72C3B4ACD294}"/>
              </a:ext>
            </a:extLst>
          </p:cNvPr>
          <p:cNvSpPr>
            <a:spLocks noGrp="1"/>
          </p:cNvSpPr>
          <p:nvPr>
            <p:ph type="title"/>
          </p:nvPr>
        </p:nvSpPr>
        <p:spPr/>
        <p:txBody>
          <a:bodyPr/>
          <a:lstStyle/>
          <a:p>
            <a:r>
              <a:rPr kumimoji="1" lang="ja-JP" altLang="en-US"/>
              <a:t>手袋を外した後も手洗いが必要</a:t>
            </a:r>
          </a:p>
        </p:txBody>
      </p:sp>
      <p:pic>
        <p:nvPicPr>
          <p:cNvPr id="6" name="コンテンツ プレースホルダー 5">
            <a:extLst>
              <a:ext uri="{FF2B5EF4-FFF2-40B4-BE49-F238E27FC236}">
                <a16:creationId xmlns:a16="http://schemas.microsoft.com/office/drawing/2014/main" id="{1347AE18-5BAF-E94C-A84A-6418463702D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268760"/>
            <a:ext cx="6912768" cy="5266132"/>
          </a:xfrm>
        </p:spPr>
      </p:pic>
      <p:sp>
        <p:nvSpPr>
          <p:cNvPr id="4" name="フッター プレースホルダー 3">
            <a:extLst>
              <a:ext uri="{FF2B5EF4-FFF2-40B4-BE49-F238E27FC236}">
                <a16:creationId xmlns:a16="http://schemas.microsoft.com/office/drawing/2014/main" id="{1F1EAC1C-4417-8642-B52F-51D7B4EC287A}"/>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2197745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7E479-3446-0346-A0E7-FCDB6AC27D6D}"/>
              </a:ext>
            </a:extLst>
          </p:cNvPr>
          <p:cNvSpPr>
            <a:spLocks noGrp="1"/>
          </p:cNvSpPr>
          <p:nvPr>
            <p:ph type="title"/>
          </p:nvPr>
        </p:nvSpPr>
        <p:spPr/>
        <p:txBody>
          <a:bodyPr/>
          <a:lstStyle/>
          <a:p>
            <a:r>
              <a:rPr kumimoji="1" lang="ja-JP" altLang="en-US"/>
              <a:t>今日のお話</a:t>
            </a:r>
          </a:p>
        </p:txBody>
      </p:sp>
      <p:sp>
        <p:nvSpPr>
          <p:cNvPr id="3" name="コンテンツ プレースホルダー 2">
            <a:extLst>
              <a:ext uri="{FF2B5EF4-FFF2-40B4-BE49-F238E27FC236}">
                <a16:creationId xmlns:a16="http://schemas.microsoft.com/office/drawing/2014/main" id="{224D9887-20EC-3146-85E1-501D949066AC}"/>
              </a:ext>
            </a:extLst>
          </p:cNvPr>
          <p:cNvSpPr>
            <a:spLocks noGrp="1"/>
          </p:cNvSpPr>
          <p:nvPr>
            <p:ph idx="1"/>
          </p:nvPr>
        </p:nvSpPr>
        <p:spPr/>
        <p:txBody>
          <a:bodyPr/>
          <a:lstStyle/>
          <a:p>
            <a:pPr>
              <a:buFont typeface="+mj-lt"/>
              <a:buAutoNum type="arabicPeriod"/>
            </a:pPr>
            <a:r>
              <a:rPr lang="ja-JP" altLang="en-US" sz="3200"/>
              <a:t>新型コロナウイルスの症状や予後を知ろう</a:t>
            </a:r>
            <a:endParaRPr lang="en-US" altLang="ja-JP" sz="3200" dirty="0"/>
          </a:p>
          <a:p>
            <a:pPr>
              <a:buFont typeface="+mj-lt"/>
              <a:buAutoNum type="arabicPeriod"/>
            </a:pPr>
            <a:endParaRPr lang="en-US" altLang="ja-JP" sz="3200" dirty="0"/>
          </a:p>
          <a:p>
            <a:pPr>
              <a:buFont typeface="+mj-lt"/>
              <a:buAutoNum type="arabicPeriod"/>
            </a:pPr>
            <a:r>
              <a:rPr lang="ja-JP" altLang="en-US" sz="3200"/>
              <a:t>日本ではどうなのか？</a:t>
            </a:r>
            <a:endParaRPr lang="en-US" altLang="ja-JP" sz="3200" dirty="0"/>
          </a:p>
          <a:p>
            <a:pPr>
              <a:buFont typeface="+mj-lt"/>
              <a:buAutoNum type="arabicPeriod"/>
            </a:pPr>
            <a:endParaRPr lang="en-US" altLang="ja-JP" sz="3200" dirty="0"/>
          </a:p>
          <a:p>
            <a:pPr>
              <a:buFont typeface="+mj-lt"/>
              <a:buAutoNum type="arabicPeriod"/>
            </a:pPr>
            <a:r>
              <a:rPr lang="en-US" altLang="ja-JP" sz="3200" dirty="0"/>
              <a:t>PCR</a:t>
            </a:r>
            <a:r>
              <a:rPr lang="ja-JP" altLang="en-US" sz="3200"/>
              <a:t>検査について</a:t>
            </a:r>
            <a:endParaRPr lang="en-US" altLang="ja-JP" sz="3200" dirty="0"/>
          </a:p>
          <a:p>
            <a:pPr>
              <a:buFont typeface="+mj-lt"/>
              <a:buAutoNum type="arabicPeriod"/>
            </a:pPr>
            <a:endParaRPr lang="en-US" altLang="ja-JP" sz="3200" dirty="0"/>
          </a:p>
          <a:p>
            <a:pPr>
              <a:buFont typeface="+mj-lt"/>
              <a:buAutoNum type="arabicPeriod"/>
            </a:pPr>
            <a:r>
              <a:rPr lang="ja-JP" altLang="en-US" sz="3200"/>
              <a:t>どうやって予防すればいいのか？</a:t>
            </a:r>
            <a:endParaRPr lang="en-US" altLang="ja-JP" sz="3200" dirty="0"/>
          </a:p>
          <a:p>
            <a:pPr>
              <a:buFont typeface="+mj-lt"/>
              <a:buAutoNum type="arabicPeriod"/>
            </a:pPr>
            <a:endParaRPr kumimoji="1" lang="en-US" altLang="ja-JP" sz="3200" dirty="0"/>
          </a:p>
          <a:p>
            <a:pPr>
              <a:buFont typeface="+mj-lt"/>
              <a:buAutoNum type="arabicPeriod"/>
            </a:pPr>
            <a:endParaRPr kumimoji="1" lang="ja-JP" altLang="en-US" sz="3200"/>
          </a:p>
        </p:txBody>
      </p:sp>
      <p:sp>
        <p:nvSpPr>
          <p:cNvPr id="4" name="フッター プレースホルダー 3">
            <a:extLst>
              <a:ext uri="{FF2B5EF4-FFF2-40B4-BE49-F238E27FC236}">
                <a16:creationId xmlns:a16="http://schemas.microsoft.com/office/drawing/2014/main" id="{CD9D3C51-D34D-4649-ABD2-2CB9ACED8716}"/>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666869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マスクの前面は汚染されていると思うべき</a:t>
            </a:r>
          </a:p>
        </p:txBody>
      </p:sp>
      <p:pic>
        <p:nvPicPr>
          <p:cNvPr id="6" name="コンテンツ プレースホルダー 5">
            <a:extLst>
              <a:ext uri="{FF2B5EF4-FFF2-40B4-BE49-F238E27FC236}">
                <a16:creationId xmlns:a16="http://schemas.microsoft.com/office/drawing/2014/main" id="{7D10B218-7996-444A-B4BC-F7550D0368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04300" y="1371600"/>
            <a:ext cx="7335399" cy="4800600"/>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3655762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手洗いのタイミング</a:t>
            </a:r>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107504" y="1371600"/>
            <a:ext cx="4191000" cy="4800600"/>
          </a:xfrm>
        </p:spPr>
        <p:txBody>
          <a:bodyPr/>
          <a:lstStyle/>
          <a:p>
            <a:r>
              <a:rPr lang="ja-JP" altLang="en-US"/>
              <a:t>外出から戻った後 </a:t>
            </a:r>
            <a:endParaRPr lang="en-US" altLang="ja-JP" dirty="0"/>
          </a:p>
          <a:p>
            <a:r>
              <a:rPr lang="ja-JP" altLang="en-US"/>
              <a:t>多くの人が触れた場所を触った時 </a:t>
            </a:r>
          </a:p>
          <a:p>
            <a:r>
              <a:rPr lang="ja-JP" altLang="en-US"/>
              <a:t>咳・くしゃみ、鼻をかんだ後 </a:t>
            </a:r>
          </a:p>
          <a:p>
            <a:r>
              <a:rPr lang="ja-JP" altLang="en-US"/>
              <a:t>症状のある人の看病、お世話をした後 </a:t>
            </a:r>
          </a:p>
          <a:p>
            <a:r>
              <a:rPr lang="ja-JP" altLang="en-US"/>
              <a:t>料理を作る前 </a:t>
            </a:r>
          </a:p>
          <a:p>
            <a:r>
              <a:rPr lang="ja-JP" altLang="en-US"/>
              <a:t>食事の前 </a:t>
            </a:r>
          </a:p>
          <a:p>
            <a:r>
              <a:rPr lang="ja-JP" altLang="en-US"/>
              <a:t>家族や動物の排泄物を取り扱った後 </a:t>
            </a:r>
          </a:p>
          <a:p>
            <a:r>
              <a:rPr lang="ja-JP" altLang="en-US"/>
              <a:t>自分がトイレを利用した後 </a:t>
            </a:r>
          </a:p>
          <a:p>
            <a:endParaRPr kumimoji="1" lang="ja-JP" altLang="en-US"/>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pic>
        <p:nvPicPr>
          <p:cNvPr id="5" name="コンテンツ プレースホルダー 5">
            <a:extLst>
              <a:ext uri="{FF2B5EF4-FFF2-40B4-BE49-F238E27FC236}">
                <a16:creationId xmlns:a16="http://schemas.microsoft.com/office/drawing/2014/main" id="{304EF9E7-1416-B64D-82D7-7CD1AD9DFF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298504" y="410039"/>
            <a:ext cx="4464496" cy="5952661"/>
          </a:xfrm>
          <a:prstGeom prst="rect">
            <a:avLst/>
          </a:prstGeom>
          <a:noFill/>
          <a:ln w="9525">
            <a:noFill/>
            <a:miter lim="800000"/>
            <a:headEnd/>
            <a:tailEnd/>
          </a:ln>
        </p:spPr>
      </p:pic>
    </p:spTree>
    <p:extLst>
      <p:ext uri="{BB962C8B-B14F-4D97-AF65-F5344CB8AC3E}">
        <p14:creationId xmlns:p14="http://schemas.microsoft.com/office/powerpoint/2010/main" val="3580820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D521B5C-6B92-A74C-B7AA-8FE006486260}"/>
              </a:ext>
            </a:extLst>
          </p:cNvPr>
          <p:cNvSpPr>
            <a:spLocks noGrp="1"/>
          </p:cNvSpPr>
          <p:nvPr>
            <p:ph type="title"/>
          </p:nvPr>
        </p:nvSpPr>
        <p:spPr/>
        <p:txBody>
          <a:bodyPr/>
          <a:lstStyle/>
          <a:p>
            <a:r>
              <a:rPr lang="ja-JP" altLang="en-US"/>
              <a:t>環境消毒</a:t>
            </a:r>
            <a:endParaRPr kumimoji="1" lang="ja-JP" altLang="en-US"/>
          </a:p>
        </p:txBody>
      </p:sp>
      <p:sp>
        <p:nvSpPr>
          <p:cNvPr id="3" name="コンテンツ プレースホルダー 2">
            <a:extLst>
              <a:ext uri="{FF2B5EF4-FFF2-40B4-BE49-F238E27FC236}">
                <a16:creationId xmlns:a16="http://schemas.microsoft.com/office/drawing/2014/main" id="{999C905D-4821-6C48-B118-BF7DA81B8441}"/>
              </a:ext>
            </a:extLst>
          </p:cNvPr>
          <p:cNvSpPr>
            <a:spLocks noGrp="1"/>
          </p:cNvSpPr>
          <p:nvPr>
            <p:ph idx="1"/>
          </p:nvPr>
        </p:nvSpPr>
        <p:spPr>
          <a:xfrm>
            <a:off x="381000" y="1371600"/>
            <a:ext cx="4983088" cy="4800600"/>
          </a:xfrm>
        </p:spPr>
        <p:txBody>
          <a:bodyPr/>
          <a:lstStyle/>
          <a:p>
            <a:r>
              <a:rPr kumimoji="1" lang="ja-JP" altLang="en-US" sz="2400"/>
              <a:t>接触感染を防ぐ為に</a:t>
            </a:r>
            <a:br>
              <a:rPr kumimoji="1" lang="en-US" altLang="ja-JP" sz="2400" dirty="0"/>
            </a:br>
            <a:r>
              <a:rPr kumimoji="1" lang="ja-JP" altLang="en-US" sz="2400"/>
              <a:t>汚染が疑われる場合や場所では、</a:t>
            </a:r>
            <a:br>
              <a:rPr kumimoji="1" lang="en-US" altLang="ja-JP" sz="2400" dirty="0"/>
            </a:br>
            <a:r>
              <a:rPr lang="ja-JP" altLang="en-US" sz="2400"/>
              <a:t>部屋のドアノブ</a:t>
            </a:r>
            <a:br>
              <a:rPr lang="en-US" altLang="ja-JP" sz="2400" dirty="0"/>
            </a:br>
            <a:r>
              <a:rPr lang="ja-JP" altLang="en-US" sz="2400"/>
              <a:t>照明のスイッチ</a:t>
            </a:r>
            <a:br>
              <a:rPr lang="en-US" altLang="ja-JP" sz="2400" dirty="0"/>
            </a:br>
            <a:r>
              <a:rPr lang="ja-JP" altLang="en-US" sz="2400"/>
              <a:t>リモコン</a:t>
            </a:r>
            <a:br>
              <a:rPr lang="en-US" altLang="ja-JP" sz="2400" dirty="0"/>
            </a:br>
            <a:r>
              <a:rPr lang="ja-JP" altLang="en-US" sz="2400"/>
              <a:t>トイレのレバー等　を消毒</a:t>
            </a:r>
          </a:p>
          <a:p>
            <a:r>
              <a:rPr lang="ja-JP" altLang="en-US" sz="2400"/>
              <a:t>アルコールは入手が難しいので</a:t>
            </a:r>
            <a:br>
              <a:rPr lang="en-US" altLang="ja-JP" sz="2400" dirty="0"/>
            </a:br>
            <a:r>
              <a:rPr lang="ja-JP" altLang="en-US" sz="2400"/>
              <a:t>薄めた漂白剤</a:t>
            </a:r>
            <a:r>
              <a:rPr lang="en-US" altLang="ja-JP" sz="2400" dirty="0"/>
              <a:t>(0.02%</a:t>
            </a:r>
            <a:r>
              <a:rPr lang="ja-JP" altLang="en-US" sz="2400"/>
              <a:t>次亜塩素酸ナトリウム水溶液</a:t>
            </a:r>
            <a:r>
              <a:rPr lang="en-US" altLang="ja-JP" sz="2400" dirty="0"/>
              <a:t>)</a:t>
            </a:r>
            <a:r>
              <a:rPr lang="ja-JP" altLang="en-US" sz="2400"/>
              <a:t> で拭き取る</a:t>
            </a:r>
          </a:p>
          <a:p>
            <a:endParaRPr kumimoji="1" lang="ja-JP" altLang="en-US" sz="2400"/>
          </a:p>
        </p:txBody>
      </p:sp>
      <p:sp>
        <p:nvSpPr>
          <p:cNvPr id="4" name="フッター プレースホルダー 3">
            <a:extLst>
              <a:ext uri="{FF2B5EF4-FFF2-40B4-BE49-F238E27FC236}">
                <a16:creationId xmlns:a16="http://schemas.microsoft.com/office/drawing/2014/main" id="{4A754678-7CE1-5247-87C2-8F1DD8966DB2}"/>
              </a:ext>
            </a:extLst>
          </p:cNvPr>
          <p:cNvSpPr>
            <a:spLocks noGrp="1"/>
          </p:cNvSpPr>
          <p:nvPr>
            <p:ph type="ftr" sz="quarter" idx="10"/>
          </p:nvPr>
        </p:nvSpPr>
        <p:spPr/>
        <p:txBody>
          <a:bodyPr/>
          <a:lstStyle/>
          <a:p>
            <a:pPr>
              <a:defRPr/>
            </a:pPr>
            <a:r>
              <a:rPr lang="en-US" altLang="ja-JP"/>
              <a:t>フッター</a:t>
            </a:r>
          </a:p>
        </p:txBody>
      </p:sp>
      <p:pic>
        <p:nvPicPr>
          <p:cNvPr id="6" name="図 5">
            <a:extLst>
              <a:ext uri="{FF2B5EF4-FFF2-40B4-BE49-F238E27FC236}">
                <a16:creationId xmlns:a16="http://schemas.microsoft.com/office/drawing/2014/main" id="{644858E0-2344-174B-BCB0-CE85561FD925}"/>
              </a:ext>
            </a:extLst>
          </p:cNvPr>
          <p:cNvPicPr>
            <a:picLocks noChangeAspect="1"/>
          </p:cNvPicPr>
          <p:nvPr/>
        </p:nvPicPr>
        <p:blipFill>
          <a:blip r:embed="rId2"/>
          <a:stretch>
            <a:fillRect/>
          </a:stretch>
        </p:blipFill>
        <p:spPr>
          <a:xfrm>
            <a:off x="5148064" y="404664"/>
            <a:ext cx="3810000" cy="3810000"/>
          </a:xfrm>
          <a:prstGeom prst="rect">
            <a:avLst/>
          </a:prstGeom>
        </p:spPr>
      </p:pic>
      <p:sp>
        <p:nvSpPr>
          <p:cNvPr id="7" name="テキスト ボックス 6">
            <a:extLst>
              <a:ext uri="{FF2B5EF4-FFF2-40B4-BE49-F238E27FC236}">
                <a16:creationId xmlns:a16="http://schemas.microsoft.com/office/drawing/2014/main" id="{2D026F2A-A39E-B442-BCDB-C3B9FA60A6BE}"/>
              </a:ext>
            </a:extLst>
          </p:cNvPr>
          <p:cNvSpPr txBox="1"/>
          <p:nvPr/>
        </p:nvSpPr>
        <p:spPr>
          <a:xfrm>
            <a:off x="5676782" y="4473476"/>
            <a:ext cx="2927666" cy="1015663"/>
          </a:xfrm>
          <a:prstGeom prst="rect">
            <a:avLst/>
          </a:prstGeom>
          <a:noFill/>
        </p:spPr>
        <p:txBody>
          <a:bodyPr wrap="square" rtlCol="0">
            <a:spAutoFit/>
          </a:bodyPr>
          <a:lstStyle/>
          <a:p>
            <a:r>
              <a:rPr lang="ja-JP" altLang="en-US" sz="2000"/>
              <a:t>次亜塩素酸</a:t>
            </a:r>
            <a:r>
              <a:rPr lang="en-US" altLang="ja-JP" sz="2000" dirty="0"/>
              <a:t>Na</a:t>
            </a:r>
            <a:r>
              <a:rPr lang="ja-JP" altLang="en-US" sz="2000"/>
              <a:t>水溶液は拭いた場所がさびる恐れがあるので消毒後は水拭きを </a:t>
            </a:r>
            <a:endParaRPr lang="ja-JP" altLang="en-US" sz="2000">
              <a:effectLst/>
            </a:endParaRPr>
          </a:p>
        </p:txBody>
      </p:sp>
    </p:spTree>
    <p:extLst>
      <p:ext uri="{BB962C8B-B14F-4D97-AF65-F5344CB8AC3E}">
        <p14:creationId xmlns:p14="http://schemas.microsoft.com/office/powerpoint/2010/main" val="1681996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D2FA01-4B93-B14E-A70E-1CCF84D65CDD}"/>
              </a:ext>
            </a:extLst>
          </p:cNvPr>
          <p:cNvSpPr>
            <a:spLocks noGrp="1"/>
          </p:cNvSpPr>
          <p:nvPr>
            <p:ph type="title"/>
          </p:nvPr>
        </p:nvSpPr>
        <p:spPr/>
        <p:txBody>
          <a:bodyPr/>
          <a:lstStyle/>
          <a:p>
            <a:r>
              <a:rPr kumimoji="1" lang="ja-JP" altLang="en-US"/>
              <a:t>感染対策に関しては</a:t>
            </a:r>
          </a:p>
        </p:txBody>
      </p:sp>
      <p:pic>
        <p:nvPicPr>
          <p:cNvPr id="6" name="コンテンツ プレースホルダー 5">
            <a:extLst>
              <a:ext uri="{FF2B5EF4-FFF2-40B4-BE49-F238E27FC236}">
                <a16:creationId xmlns:a16="http://schemas.microsoft.com/office/drawing/2014/main" id="{7845CC90-D6CA-BC48-B29F-757992D47E6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26714" y="1412776"/>
            <a:ext cx="3327400" cy="4600849"/>
          </a:xfrm>
        </p:spPr>
      </p:pic>
      <p:sp>
        <p:nvSpPr>
          <p:cNvPr id="4" name="フッター プレースホルダー 3">
            <a:extLst>
              <a:ext uri="{FF2B5EF4-FFF2-40B4-BE49-F238E27FC236}">
                <a16:creationId xmlns:a16="http://schemas.microsoft.com/office/drawing/2014/main" id="{1C298B07-50ED-5740-9CDB-3D4C830BD161}"/>
              </a:ext>
            </a:extLst>
          </p:cNvPr>
          <p:cNvSpPr>
            <a:spLocks noGrp="1"/>
          </p:cNvSpPr>
          <p:nvPr>
            <p:ph type="ftr" sz="quarter" idx="10"/>
          </p:nvPr>
        </p:nvSpPr>
        <p:spPr/>
        <p:txBody>
          <a:bodyPr/>
          <a:lstStyle/>
          <a:p>
            <a:pPr>
              <a:defRPr/>
            </a:pPr>
            <a:r>
              <a:rPr lang="en-US" altLang="ja-JP"/>
              <a:t>フッター</a:t>
            </a:r>
          </a:p>
        </p:txBody>
      </p:sp>
      <p:sp>
        <p:nvSpPr>
          <p:cNvPr id="7" name="テキスト ボックス 6">
            <a:extLst>
              <a:ext uri="{FF2B5EF4-FFF2-40B4-BE49-F238E27FC236}">
                <a16:creationId xmlns:a16="http://schemas.microsoft.com/office/drawing/2014/main" id="{8B6F5C72-6E5D-5F41-9C03-BC9411662D5D}"/>
              </a:ext>
            </a:extLst>
          </p:cNvPr>
          <p:cNvSpPr txBox="1"/>
          <p:nvPr/>
        </p:nvSpPr>
        <p:spPr>
          <a:xfrm>
            <a:off x="628821" y="2325489"/>
            <a:ext cx="4781122" cy="2246769"/>
          </a:xfrm>
          <a:prstGeom prst="rect">
            <a:avLst/>
          </a:prstGeom>
          <a:noFill/>
        </p:spPr>
        <p:txBody>
          <a:bodyPr wrap="square" rtlCol="0">
            <a:spAutoFit/>
          </a:bodyPr>
          <a:lstStyle/>
          <a:p>
            <a:r>
              <a:rPr lang="ja-JP" altLang="en-US"/>
              <a:t>感染予防ハンドブック</a:t>
            </a:r>
            <a:endParaRPr lang="en-US" altLang="ja-JP" dirty="0"/>
          </a:p>
          <a:p>
            <a:r>
              <a:rPr lang="en-US" altLang="ja-JP" sz="1200" dirty="0"/>
              <a:t>http://</a:t>
            </a:r>
            <a:r>
              <a:rPr lang="en-US" altLang="ja-JP" sz="1200" dirty="0" err="1"/>
              <a:t>www.hosp.tohoku-mpu.ac.jp</a:t>
            </a:r>
            <a:r>
              <a:rPr lang="en-US" altLang="ja-JP" sz="1200" dirty="0"/>
              <a:t>/manager/</a:t>
            </a:r>
            <a:r>
              <a:rPr lang="en-US" altLang="ja-JP" sz="1200" dirty="0" err="1"/>
              <a:t>wp</a:t>
            </a:r>
            <a:r>
              <a:rPr lang="en-US" altLang="ja-JP" sz="1200" dirty="0"/>
              <a:t>-content/uploads/2020/02/</a:t>
            </a:r>
            <a:r>
              <a:rPr lang="ja-JP" altLang="en-US" sz="1200"/>
              <a:t>新型コロナウイルス感染症</a:t>
            </a:r>
            <a:r>
              <a:rPr lang="en-US" altLang="ja-JP" sz="1200" dirty="0"/>
              <a:t>_</a:t>
            </a:r>
            <a:r>
              <a:rPr lang="ja-JP" altLang="en-US" sz="1200"/>
              <a:t>市民向けハンドブック</a:t>
            </a:r>
            <a:r>
              <a:rPr lang="en-US" altLang="ja-JP" sz="1200" dirty="0"/>
              <a:t>_20200225.pdf</a:t>
            </a:r>
            <a:r>
              <a:rPr lang="ja-JP" altLang="en-US" sz="1200"/>
              <a:t> </a:t>
            </a:r>
          </a:p>
          <a:p>
            <a:endParaRPr kumimoji="1" lang="en-US" altLang="ja-JP" dirty="0"/>
          </a:p>
          <a:p>
            <a:r>
              <a:rPr lang="ja-JP" altLang="en-US" sz="1600"/>
              <a:t>東北医科薬科大学医学部感染症学教室作成</a:t>
            </a:r>
            <a:endParaRPr lang="en-US" altLang="ja-JP" sz="1600" dirty="0"/>
          </a:p>
          <a:p>
            <a:r>
              <a:rPr lang="ja-JP" altLang="en-US" sz="1600"/>
              <a:t>感染予防ハンドブックで検索を</a:t>
            </a:r>
          </a:p>
          <a:p>
            <a:endParaRPr kumimoji="1" lang="ja-JP" altLang="en-US"/>
          </a:p>
        </p:txBody>
      </p:sp>
    </p:spTree>
    <p:extLst>
      <p:ext uri="{BB962C8B-B14F-4D97-AF65-F5344CB8AC3E}">
        <p14:creationId xmlns:p14="http://schemas.microsoft.com/office/powerpoint/2010/main" val="22867578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私が行っていた（勧めて</a:t>
            </a:r>
            <a:r>
              <a:rPr lang="ja-JP" altLang="en-US"/>
              <a:t>いる）対策</a:t>
            </a:r>
            <a:endParaRPr kumimoji="1" lang="ja-JP" altLang="en-US"/>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381000" y="1371600"/>
            <a:ext cx="8382000" cy="5297760"/>
          </a:xfrm>
        </p:spPr>
        <p:txBody>
          <a:bodyPr/>
          <a:lstStyle/>
          <a:p>
            <a:r>
              <a:rPr kumimoji="1" lang="ja-JP" altLang="en-US" sz="2400"/>
              <a:t>肺炎球菌ワクチン予防接種（高齢者）</a:t>
            </a:r>
            <a:br>
              <a:rPr kumimoji="1" lang="en-US" altLang="ja-JP" sz="2400" dirty="0"/>
            </a:br>
            <a:r>
              <a:rPr kumimoji="1" lang="ja-JP" altLang="en-US" sz="2400"/>
              <a:t>ウイルス性肺炎は細菌性肺炎を併発し易い</a:t>
            </a:r>
            <a:br>
              <a:rPr kumimoji="1" lang="en-US" altLang="ja-JP" sz="2400" dirty="0"/>
            </a:br>
            <a:r>
              <a:rPr lang="ja-JP" altLang="ja-JP" sz="2400"/>
              <a:t>新型インフルエンザ発生時には肺炎で亡くなられた方の原因菌の第一位が肺炎球菌</a:t>
            </a:r>
            <a:endParaRPr lang="en-US" altLang="ja-JP" sz="2400" dirty="0"/>
          </a:p>
          <a:p>
            <a:r>
              <a:rPr kumimoji="1" lang="ja-JP" altLang="en-US" sz="2400"/>
              <a:t>うがいは水で</a:t>
            </a:r>
            <a:br>
              <a:rPr kumimoji="1" lang="en-US" altLang="ja-JP" sz="2400" dirty="0"/>
            </a:br>
            <a:r>
              <a:rPr lang="ja-JP" altLang="en-US" sz="2400"/>
              <a:t>風邪の予防では、うがいしない群と比較して水うがいした群では風邪の発症率を下げますが、ヨード液は下げない</a:t>
            </a:r>
            <a:endParaRPr lang="en-US" altLang="ja-JP" sz="2400" dirty="0"/>
          </a:p>
          <a:p>
            <a:r>
              <a:rPr kumimoji="1" lang="ja-JP" altLang="en-US" sz="2400"/>
              <a:t>禁煙</a:t>
            </a:r>
            <a:br>
              <a:rPr kumimoji="1" lang="en-US" altLang="ja-JP" sz="2400" dirty="0"/>
            </a:br>
            <a:r>
              <a:rPr kumimoji="1" lang="ja-JP" altLang="en-US" sz="2400"/>
              <a:t>喫煙している方では重症化しやすい</a:t>
            </a:r>
            <a:endParaRPr kumimoji="1" lang="en-US" altLang="ja-JP" sz="2400" dirty="0"/>
          </a:p>
          <a:p>
            <a:r>
              <a:rPr lang="ja-JP" altLang="en-US" sz="2400"/>
              <a:t>漢方で免疫力アップ</a:t>
            </a:r>
            <a:br>
              <a:rPr lang="en-US" altLang="ja-JP" sz="2400" dirty="0"/>
            </a:br>
            <a:r>
              <a:rPr lang="ja-JP" altLang="en-US" sz="2400"/>
              <a:t>補中益気湯はインフルエンザの予防に効果があり、冬期に予防的に内服する事で新型コロナウイルスの予防でも期待できるのではないか。（これは憶測です）</a:t>
            </a:r>
            <a:endParaRPr kumimoji="1" lang="ja-JP" altLang="en-US" sz="24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4390353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2557B5-A999-1B44-B396-E2559E6D547E}"/>
              </a:ext>
            </a:extLst>
          </p:cNvPr>
          <p:cNvSpPr>
            <a:spLocks noGrp="1"/>
          </p:cNvSpPr>
          <p:nvPr>
            <p:ph type="title"/>
          </p:nvPr>
        </p:nvSpPr>
        <p:spPr/>
        <p:txBody>
          <a:bodyPr/>
          <a:lstStyle/>
          <a:p>
            <a:r>
              <a:rPr lang="ja-JP" altLang="en-US"/>
              <a:t>エアロゾル感染について</a:t>
            </a:r>
            <a:endParaRPr kumimoji="1" lang="ja-JP" altLang="en-US"/>
          </a:p>
        </p:txBody>
      </p:sp>
      <p:sp>
        <p:nvSpPr>
          <p:cNvPr id="3" name="コンテンツ プレースホルダー 2">
            <a:extLst>
              <a:ext uri="{FF2B5EF4-FFF2-40B4-BE49-F238E27FC236}">
                <a16:creationId xmlns:a16="http://schemas.microsoft.com/office/drawing/2014/main" id="{8317D436-C228-1143-A812-50F02FFD1CF4}"/>
              </a:ext>
            </a:extLst>
          </p:cNvPr>
          <p:cNvSpPr>
            <a:spLocks noGrp="1"/>
          </p:cNvSpPr>
          <p:nvPr>
            <p:ph idx="1"/>
          </p:nvPr>
        </p:nvSpPr>
        <p:spPr/>
        <p:txBody>
          <a:bodyPr/>
          <a:lstStyle/>
          <a:p>
            <a:pPr marL="514350" indent="-514350">
              <a:buFont typeface="+mj-lt"/>
              <a:buAutoNum type="arabicPeriod"/>
            </a:pPr>
            <a:r>
              <a:rPr lang="ja-JP" altLang="en-US" sz="2800"/>
              <a:t>密閉された空間で</a:t>
            </a:r>
            <a:endParaRPr lang="en-US" altLang="ja-JP" sz="2800" dirty="0"/>
          </a:p>
          <a:p>
            <a:pPr marL="514350" indent="-514350">
              <a:buFont typeface="+mj-lt"/>
              <a:buAutoNum type="arabicPeriod"/>
            </a:pPr>
            <a:r>
              <a:rPr lang="ja-JP" altLang="en-US" sz="2800"/>
              <a:t>長時間に</a:t>
            </a:r>
            <a:endParaRPr lang="en-US" altLang="ja-JP" sz="2800" dirty="0"/>
          </a:p>
          <a:p>
            <a:pPr marL="514350" indent="-514350">
              <a:buFont typeface="+mj-lt"/>
              <a:buAutoNum type="arabicPeriod"/>
            </a:pPr>
            <a:r>
              <a:rPr lang="ja-JP" altLang="en-US" sz="2800"/>
              <a:t>高濃度のウイルス</a:t>
            </a:r>
            <a:br>
              <a:rPr lang="en-US" altLang="ja-JP" sz="2800" dirty="0"/>
            </a:br>
            <a:br>
              <a:rPr lang="en-US" altLang="ja-JP" sz="2800"/>
            </a:br>
            <a:r>
              <a:rPr lang="ja-JP" altLang="en-US" sz="2800"/>
              <a:t>等の条件を「同時」に満たす必要がある。</a:t>
            </a:r>
            <a:br>
              <a:rPr lang="en-US" altLang="ja-JP" sz="2800" dirty="0"/>
            </a:br>
            <a:br>
              <a:rPr lang="en-US" altLang="ja-JP" sz="2800" dirty="0"/>
            </a:br>
            <a:r>
              <a:rPr lang="ja-JP" altLang="en-US" sz="2800"/>
              <a:t>換気をちゃんとしている日常生活では</a:t>
            </a:r>
            <a:br>
              <a:rPr lang="en-US" altLang="ja-JP" sz="2800" dirty="0"/>
            </a:br>
            <a:r>
              <a:rPr lang="ja-JP" altLang="en-US" sz="2800"/>
              <a:t>エアロゾル感染リスクは極めて小さい。</a:t>
            </a:r>
            <a:endParaRPr kumimoji="1" lang="ja-JP" altLang="en-US" sz="2800"/>
          </a:p>
        </p:txBody>
      </p:sp>
      <p:sp>
        <p:nvSpPr>
          <p:cNvPr id="4" name="フッター プレースホルダー 3">
            <a:extLst>
              <a:ext uri="{FF2B5EF4-FFF2-40B4-BE49-F238E27FC236}">
                <a16:creationId xmlns:a16="http://schemas.microsoft.com/office/drawing/2014/main" id="{C7F5F038-2473-CD4C-A8F9-2C89DDE4FD0F}"/>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25371981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ちょっとした疑問が</a:t>
            </a:r>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457200" y="1224290"/>
            <a:ext cx="8382000" cy="4292942"/>
          </a:xfrm>
        </p:spPr>
        <p:txBody>
          <a:bodyPr/>
          <a:lstStyle/>
          <a:p>
            <a:pPr>
              <a:tabLst>
                <a:tab pos="1770063" algn="l"/>
              </a:tabLst>
            </a:pPr>
            <a:r>
              <a:rPr kumimoji="1" lang="ja-JP" altLang="en-US" sz="2800"/>
              <a:t>満員電車に乗っている人で集団感染がないのは何故？</a:t>
            </a:r>
            <a:br>
              <a:rPr lang="en-US" altLang="ja-JP" sz="2800" dirty="0"/>
            </a:br>
            <a:r>
              <a:rPr lang="ja-JP" altLang="en-US" sz="2000"/>
              <a:t>２月２５日の時点で</a:t>
            </a:r>
            <a:br>
              <a:rPr lang="en-US" altLang="ja-JP" sz="2000" dirty="0"/>
            </a:br>
            <a:r>
              <a:rPr lang="ja-JP" altLang="en-US" sz="2000"/>
              <a:t>　和歌山県　</a:t>
            </a:r>
            <a:r>
              <a:rPr lang="en-US" altLang="ja-JP" sz="2000" dirty="0"/>
              <a:t>670</a:t>
            </a:r>
            <a:r>
              <a:rPr lang="ja-JP" altLang="en-US" sz="2000"/>
              <a:t>件検査して</a:t>
            </a:r>
            <a:r>
              <a:rPr lang="en-US" altLang="ja-JP" sz="2000" dirty="0"/>
              <a:t>13</a:t>
            </a:r>
            <a:r>
              <a:rPr lang="ja-JP" altLang="en-US" sz="2000"/>
              <a:t>件陽性</a:t>
            </a:r>
            <a:br>
              <a:rPr lang="ja-JP" altLang="en-US" sz="2000"/>
            </a:br>
            <a:r>
              <a:rPr lang="ja-JP" altLang="en-US" sz="2000"/>
              <a:t>　東京都　</a:t>
            </a:r>
            <a:r>
              <a:rPr lang="en-US" altLang="ja-JP" sz="2000" dirty="0"/>
              <a:t>	375</a:t>
            </a:r>
            <a:r>
              <a:rPr lang="ja-JP" altLang="en-US" sz="2000"/>
              <a:t>件検査して</a:t>
            </a:r>
            <a:r>
              <a:rPr lang="en-US" altLang="ja-JP" sz="2000" dirty="0"/>
              <a:t>25</a:t>
            </a:r>
            <a:r>
              <a:rPr lang="ja-JP" altLang="en-US" sz="2000"/>
              <a:t>件陽性</a:t>
            </a:r>
            <a:br>
              <a:rPr lang="ja-JP" altLang="en-US" sz="2000"/>
            </a:br>
            <a:r>
              <a:rPr lang="ja-JP" altLang="en-US" sz="2000"/>
              <a:t>　大阪府　</a:t>
            </a:r>
            <a:r>
              <a:rPr lang="en-US" altLang="ja-JP" sz="2000" dirty="0"/>
              <a:t>	140</a:t>
            </a:r>
            <a:r>
              <a:rPr lang="ja-JP" altLang="en-US" sz="2000"/>
              <a:t>件検査して</a:t>
            </a:r>
            <a:r>
              <a:rPr lang="en-US" altLang="ja-JP" sz="2000" dirty="0"/>
              <a:t>1</a:t>
            </a:r>
            <a:r>
              <a:rPr lang="ja-JP" altLang="en-US" sz="2000"/>
              <a:t>件陽性</a:t>
            </a:r>
            <a:br>
              <a:rPr lang="en-US" altLang="ja-JP" sz="2400" dirty="0"/>
            </a:br>
            <a:r>
              <a:rPr lang="ja-JP" altLang="en-US" sz="2400"/>
              <a:t>　隠しているのでは無く陽性率自体は低い</a:t>
            </a:r>
            <a:endParaRPr lang="en-US" altLang="ja-JP" sz="2400" dirty="0"/>
          </a:p>
          <a:p>
            <a:r>
              <a:rPr kumimoji="1" lang="ja-JP" altLang="en-US" sz="2800"/>
              <a:t>クルーズ船や中国で防護服を着た人がたくさん感染したのか？</a:t>
            </a:r>
            <a:endParaRPr kumimoji="1" lang="en-US" altLang="ja-JP" sz="2800" dirty="0"/>
          </a:p>
          <a:p>
            <a:r>
              <a:rPr kumimoji="1" lang="ja-JP" altLang="en-US" sz="2800"/>
              <a:t>千葉で起こったスポーツジムの感染</a:t>
            </a:r>
            <a:endParaRPr kumimoji="1" lang="en-US" altLang="ja-JP" sz="2800" dirty="0"/>
          </a:p>
          <a:p>
            <a:endParaRPr kumimoji="1" lang="ja-JP" altLang="en-US" sz="28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pSp>
        <p:nvGrpSpPr>
          <p:cNvPr id="7" name="グループ化 6">
            <a:extLst>
              <a:ext uri="{FF2B5EF4-FFF2-40B4-BE49-F238E27FC236}">
                <a16:creationId xmlns:a16="http://schemas.microsoft.com/office/drawing/2014/main" id="{3E191BD4-8B1D-5744-A03C-285B87AA65BD}"/>
              </a:ext>
            </a:extLst>
          </p:cNvPr>
          <p:cNvGrpSpPr/>
          <p:nvPr/>
        </p:nvGrpSpPr>
        <p:grpSpPr>
          <a:xfrm>
            <a:off x="899592" y="5149749"/>
            <a:ext cx="7128792" cy="1207292"/>
            <a:chOff x="746045" y="4618366"/>
            <a:chExt cx="6452474" cy="1207292"/>
          </a:xfrm>
        </p:grpSpPr>
        <p:sp>
          <p:nvSpPr>
            <p:cNvPr id="5" name="テキスト ボックス 4">
              <a:extLst>
                <a:ext uri="{FF2B5EF4-FFF2-40B4-BE49-F238E27FC236}">
                  <a16:creationId xmlns:a16="http://schemas.microsoft.com/office/drawing/2014/main" id="{8728F22A-1225-2C48-81FC-A41380D6AB82}"/>
                </a:ext>
              </a:extLst>
            </p:cNvPr>
            <p:cNvSpPr txBox="1"/>
            <p:nvPr/>
          </p:nvSpPr>
          <p:spPr>
            <a:xfrm>
              <a:off x="746045" y="5302438"/>
              <a:ext cx="6452474" cy="523220"/>
            </a:xfrm>
            <a:prstGeom prst="rect">
              <a:avLst/>
            </a:prstGeom>
            <a:solidFill>
              <a:schemeClr val="bg1"/>
            </a:solidFill>
            <a:ln>
              <a:solidFill>
                <a:srgbClr val="FF0000"/>
              </a:solidFill>
            </a:ln>
          </p:spPr>
          <p:txBody>
            <a:bodyPr wrap="square" rtlCol="0">
              <a:spAutoFit/>
            </a:bodyPr>
            <a:lstStyle/>
            <a:p>
              <a:pPr algn="ctr"/>
              <a:r>
                <a:rPr kumimoji="1" lang="ja-JP" altLang="en-US" sz="2800"/>
                <a:t>飛沫感染より接触感染がメインなのではないか！</a:t>
              </a:r>
            </a:p>
          </p:txBody>
        </p:sp>
        <p:sp>
          <p:nvSpPr>
            <p:cNvPr id="6" name="下矢印 5">
              <a:extLst>
                <a:ext uri="{FF2B5EF4-FFF2-40B4-BE49-F238E27FC236}">
                  <a16:creationId xmlns:a16="http://schemas.microsoft.com/office/drawing/2014/main" id="{EFA01B47-2DF6-A54A-8DD5-E016EE312496}"/>
                </a:ext>
              </a:extLst>
            </p:cNvPr>
            <p:cNvSpPr/>
            <p:nvPr/>
          </p:nvSpPr>
          <p:spPr>
            <a:xfrm>
              <a:off x="3252201" y="4618366"/>
              <a:ext cx="1440160" cy="563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16170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349406-0CAD-B747-B404-FD33562D16C1}"/>
              </a:ext>
            </a:extLst>
          </p:cNvPr>
          <p:cNvSpPr>
            <a:spLocks noGrp="1"/>
          </p:cNvSpPr>
          <p:nvPr>
            <p:ph type="title"/>
          </p:nvPr>
        </p:nvSpPr>
        <p:spPr>
          <a:xfrm>
            <a:off x="381000" y="533400"/>
            <a:ext cx="8583488" cy="533400"/>
          </a:xfrm>
        </p:spPr>
        <p:txBody>
          <a:bodyPr/>
          <a:lstStyle/>
          <a:p>
            <a:r>
              <a:rPr lang="ja-JP" altLang="en-US"/>
              <a:t>接触感染が主体なら何に気をつけるのか？</a:t>
            </a:r>
            <a:endParaRPr kumimoji="1" lang="ja-JP" altLang="en-US"/>
          </a:p>
        </p:txBody>
      </p:sp>
      <p:sp>
        <p:nvSpPr>
          <p:cNvPr id="4" name="フッター プレースホルダー 3">
            <a:extLst>
              <a:ext uri="{FF2B5EF4-FFF2-40B4-BE49-F238E27FC236}">
                <a16:creationId xmlns:a16="http://schemas.microsoft.com/office/drawing/2014/main" id="{7F5F10A8-83E3-9445-8DAD-E7C4480E45E4}"/>
              </a:ext>
            </a:extLst>
          </p:cNvPr>
          <p:cNvSpPr>
            <a:spLocks noGrp="1"/>
          </p:cNvSpPr>
          <p:nvPr>
            <p:ph type="ftr" sz="quarter" idx="10"/>
          </p:nvPr>
        </p:nvSpPr>
        <p:spPr/>
        <p:txBody>
          <a:bodyPr/>
          <a:lstStyle/>
          <a:p>
            <a:pPr>
              <a:defRPr/>
            </a:pPr>
            <a:r>
              <a:rPr lang="en-US" altLang="ja-JP"/>
              <a:t>フッター</a:t>
            </a:r>
          </a:p>
        </p:txBody>
      </p:sp>
      <p:sp>
        <p:nvSpPr>
          <p:cNvPr id="7" name="コンテンツ プレースホルダー 2">
            <a:extLst>
              <a:ext uri="{FF2B5EF4-FFF2-40B4-BE49-F238E27FC236}">
                <a16:creationId xmlns:a16="http://schemas.microsoft.com/office/drawing/2014/main" id="{1877510A-0939-E74E-B17E-AAE48E9A01B0}"/>
              </a:ext>
            </a:extLst>
          </p:cNvPr>
          <p:cNvSpPr>
            <a:spLocks noGrp="1"/>
          </p:cNvSpPr>
          <p:nvPr>
            <p:ph idx="1"/>
          </p:nvPr>
        </p:nvSpPr>
        <p:spPr>
          <a:xfrm>
            <a:off x="381000" y="1371600"/>
            <a:ext cx="8583488" cy="4217640"/>
          </a:xfrm>
        </p:spPr>
        <p:txBody>
          <a:bodyPr/>
          <a:lstStyle/>
          <a:p>
            <a:r>
              <a:rPr kumimoji="1" lang="ja-JP" altLang="en-US" sz="2400"/>
              <a:t>バスや電車の手すり</a:t>
            </a:r>
            <a:r>
              <a:rPr lang="ja-JP" altLang="en-US" sz="2400"/>
              <a:t>、ドアノブ</a:t>
            </a:r>
            <a:endParaRPr kumimoji="1" lang="en-US" altLang="ja-JP" sz="2400" dirty="0"/>
          </a:p>
          <a:p>
            <a:r>
              <a:rPr lang="ja-JP" altLang="en-US" sz="2400"/>
              <a:t>スポーツジム　器具を触った手で汗をぬぐう為に手を顔に</a:t>
            </a:r>
            <a:endParaRPr lang="en-US" altLang="ja-JP" sz="2400" dirty="0"/>
          </a:p>
          <a:p>
            <a:r>
              <a:rPr kumimoji="1" lang="ja-JP" altLang="en-US" sz="2400"/>
              <a:t>バイキングのトング　不特定の人が回して使うもの</a:t>
            </a:r>
            <a:endParaRPr kumimoji="1" lang="en-US" altLang="ja-JP" sz="2400" dirty="0"/>
          </a:p>
          <a:p>
            <a:r>
              <a:rPr lang="ja-JP" altLang="en-US" sz="2400"/>
              <a:t>サウナや公衆浴場について</a:t>
            </a:r>
            <a:br>
              <a:rPr lang="en-US" altLang="ja-JP" sz="2400" dirty="0"/>
            </a:br>
            <a:r>
              <a:rPr lang="ja-JP" altLang="en-US" sz="2400"/>
              <a:t>感染者は鼻汁や咳嗽で環境を継続的に汚染する</a:t>
            </a:r>
            <a:br>
              <a:rPr lang="ja-JP" altLang="en-US" sz="2400"/>
            </a:br>
            <a:r>
              <a:rPr lang="ja-JP" altLang="en-US" sz="2400"/>
              <a:t>身体を洗えば（微生物学的な意味で）清潔になるわけではない</a:t>
            </a:r>
          </a:p>
          <a:p>
            <a:r>
              <a:rPr lang="ja-JP" altLang="en-US" sz="2400"/>
              <a:t>プールは</a:t>
            </a:r>
            <a:br>
              <a:rPr lang="en-US" altLang="ja-JP" sz="2400" dirty="0"/>
            </a:br>
            <a:r>
              <a:rPr lang="ja-JP" altLang="en-US" sz="2400"/>
              <a:t>感染者の鼻水や唾液に混じるウイルスでプールが汚染される。</a:t>
            </a:r>
            <a:br>
              <a:rPr lang="en-US" altLang="ja-JP" sz="2400" dirty="0"/>
            </a:br>
            <a:r>
              <a:rPr lang="ja-JP" altLang="en-US" sz="2400"/>
              <a:t>非感染者が飲んだり、目の粘膜についたら感染する可能性がある。温泉も同様。</a:t>
            </a:r>
            <a:endParaRPr lang="en-US" altLang="ja-JP" sz="2000" u="sng" dirty="0"/>
          </a:p>
        </p:txBody>
      </p:sp>
      <p:sp>
        <p:nvSpPr>
          <p:cNvPr id="5" name="コンテンツ プレースホルダー 2">
            <a:extLst>
              <a:ext uri="{FF2B5EF4-FFF2-40B4-BE49-F238E27FC236}">
                <a16:creationId xmlns:a16="http://schemas.microsoft.com/office/drawing/2014/main" id="{518B502E-092C-DE4F-AF9D-41E4BADCDD50}"/>
              </a:ext>
            </a:extLst>
          </p:cNvPr>
          <p:cNvSpPr txBox="1">
            <a:spLocks/>
          </p:cNvSpPr>
          <p:nvPr/>
        </p:nvSpPr>
        <p:spPr bwMode="auto">
          <a:xfrm>
            <a:off x="381000" y="5737510"/>
            <a:ext cx="8583488" cy="72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kumimoji="1">
                <a:solidFill>
                  <a:schemeClr val="tx1"/>
                </a:solidFill>
                <a:latin typeface="+mn-lt"/>
                <a:ea typeface="+mn-ea"/>
                <a:cs typeface="+mn-cs"/>
              </a:defRPr>
            </a:lvl1pPr>
            <a:lvl2pPr marL="742950" indent="-285750" algn="l" rtl="0" eaLnBrk="1" fontAlgn="base" hangingPunct="1">
              <a:spcBef>
                <a:spcPct val="20000"/>
              </a:spcBef>
              <a:spcAft>
                <a:spcPct val="0"/>
              </a:spcAft>
              <a:buChar char="–"/>
              <a:defRPr kumimoji="1" sz="1600">
                <a:solidFill>
                  <a:schemeClr val="tx1"/>
                </a:solidFill>
                <a:latin typeface="+mn-lt"/>
                <a:ea typeface="+mn-ea"/>
              </a:defRPr>
            </a:lvl2pPr>
            <a:lvl3pPr marL="1143000" indent="-228600" algn="l" rtl="0" eaLnBrk="1" fontAlgn="base" hangingPunct="1">
              <a:spcBef>
                <a:spcPct val="20000"/>
              </a:spcBef>
              <a:spcAft>
                <a:spcPct val="0"/>
              </a:spcAft>
              <a:buChar char="•"/>
              <a:defRPr kumimoji="1" sz="1600">
                <a:solidFill>
                  <a:schemeClr val="tx1"/>
                </a:solidFill>
                <a:latin typeface="+mn-lt"/>
                <a:ea typeface="+mn-ea"/>
              </a:defRPr>
            </a:lvl3pPr>
            <a:lvl4pPr marL="1600200" indent="-228600" algn="l" rtl="0" eaLnBrk="1" fontAlgn="base" hangingPunct="1">
              <a:spcBef>
                <a:spcPct val="20000"/>
              </a:spcBef>
              <a:spcAft>
                <a:spcPct val="0"/>
              </a:spcAft>
              <a:buChar char="–"/>
              <a:defRPr kumimoji="1" sz="1400">
                <a:solidFill>
                  <a:schemeClr val="tx1"/>
                </a:solidFill>
                <a:latin typeface="+mn-lt"/>
                <a:ea typeface="+mn-ea"/>
              </a:defRPr>
            </a:lvl4pPr>
            <a:lvl5pPr marL="2057400" indent="-228600" algn="l" rtl="0" eaLnBrk="1" fontAlgn="base" hangingPunct="1">
              <a:spcBef>
                <a:spcPct val="20000"/>
              </a:spcBef>
              <a:spcAft>
                <a:spcPct val="0"/>
              </a:spcAft>
              <a:buChar char="»"/>
              <a:defRPr kumimoji="1" sz="1400">
                <a:solidFill>
                  <a:schemeClr val="tx1"/>
                </a:solidFill>
                <a:latin typeface="+mn-lt"/>
                <a:ea typeface="+mn-ea"/>
              </a:defRPr>
            </a:lvl5pPr>
            <a:lvl6pPr marL="2514600" indent="-228600" algn="l" rtl="0" eaLnBrk="1" fontAlgn="base" hangingPunct="1">
              <a:spcBef>
                <a:spcPct val="20000"/>
              </a:spcBef>
              <a:spcAft>
                <a:spcPct val="0"/>
              </a:spcAft>
              <a:buChar char="»"/>
              <a:defRPr kumimoji="1" sz="1400">
                <a:solidFill>
                  <a:schemeClr val="tx1"/>
                </a:solidFill>
                <a:latin typeface="+mn-lt"/>
                <a:ea typeface="+mn-ea"/>
              </a:defRPr>
            </a:lvl6pPr>
            <a:lvl7pPr marL="2971800" indent="-228600" algn="l" rtl="0" eaLnBrk="1" fontAlgn="base" hangingPunct="1">
              <a:spcBef>
                <a:spcPct val="20000"/>
              </a:spcBef>
              <a:spcAft>
                <a:spcPct val="0"/>
              </a:spcAft>
              <a:buChar char="»"/>
              <a:defRPr kumimoji="1" sz="1400">
                <a:solidFill>
                  <a:schemeClr val="tx1"/>
                </a:solidFill>
                <a:latin typeface="+mn-lt"/>
                <a:ea typeface="+mn-ea"/>
              </a:defRPr>
            </a:lvl7pPr>
            <a:lvl8pPr marL="3429000" indent="-228600" algn="l" rtl="0" eaLnBrk="1" fontAlgn="base" hangingPunct="1">
              <a:spcBef>
                <a:spcPct val="20000"/>
              </a:spcBef>
              <a:spcAft>
                <a:spcPct val="0"/>
              </a:spcAft>
              <a:buChar char="»"/>
              <a:defRPr kumimoji="1" sz="1400">
                <a:solidFill>
                  <a:schemeClr val="tx1"/>
                </a:solidFill>
                <a:latin typeface="+mn-lt"/>
                <a:ea typeface="+mn-ea"/>
              </a:defRPr>
            </a:lvl8pPr>
            <a:lvl9pPr marL="3886200" indent="-228600" algn="l" rtl="0" eaLnBrk="1" fontAlgn="base" hangingPunct="1">
              <a:spcBef>
                <a:spcPct val="20000"/>
              </a:spcBef>
              <a:spcAft>
                <a:spcPct val="0"/>
              </a:spcAft>
              <a:buChar char="»"/>
              <a:defRPr kumimoji="1" sz="1400">
                <a:solidFill>
                  <a:schemeClr val="tx1"/>
                </a:solidFill>
                <a:latin typeface="+mn-lt"/>
                <a:ea typeface="+mn-ea"/>
              </a:defRPr>
            </a:lvl9pPr>
          </a:lstStyle>
          <a:p>
            <a:pPr marL="0" indent="0">
              <a:buNone/>
            </a:pPr>
            <a:r>
              <a:rPr lang="ja-JP" altLang="en-US" sz="2000" u="sng" kern="0"/>
              <a:t>＊プールは塩素処理、温泉も高温なので、実際に感染するかは不確定です。</a:t>
            </a:r>
            <a:br>
              <a:rPr lang="en-US" altLang="ja-JP" sz="2000" u="sng" kern="0" dirty="0"/>
            </a:br>
            <a:r>
              <a:rPr lang="ja-JP" altLang="en-US" sz="2000" u="sng" kern="0"/>
              <a:t>　ただ基礎疾患のある方や高齢者は安全と解るまで注意してください。</a:t>
            </a:r>
            <a:endParaRPr lang="en-US" altLang="ja-JP" sz="2000" u="sng" kern="0" dirty="0"/>
          </a:p>
        </p:txBody>
      </p:sp>
    </p:spTree>
    <p:extLst>
      <p:ext uri="{BB962C8B-B14F-4D97-AF65-F5344CB8AC3E}">
        <p14:creationId xmlns:p14="http://schemas.microsoft.com/office/powerpoint/2010/main" val="3440194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349406-0CAD-B747-B404-FD33562D16C1}"/>
              </a:ext>
            </a:extLst>
          </p:cNvPr>
          <p:cNvSpPr>
            <a:spLocks noGrp="1"/>
          </p:cNvSpPr>
          <p:nvPr>
            <p:ph type="title"/>
          </p:nvPr>
        </p:nvSpPr>
        <p:spPr/>
        <p:txBody>
          <a:bodyPr/>
          <a:lstStyle/>
          <a:p>
            <a:r>
              <a:rPr kumimoji="1" lang="ja-JP" altLang="en-US"/>
              <a:t>続き</a:t>
            </a:r>
          </a:p>
        </p:txBody>
      </p:sp>
      <p:sp>
        <p:nvSpPr>
          <p:cNvPr id="3" name="コンテンツ プレースホルダー 2">
            <a:extLst>
              <a:ext uri="{FF2B5EF4-FFF2-40B4-BE49-F238E27FC236}">
                <a16:creationId xmlns:a16="http://schemas.microsoft.com/office/drawing/2014/main" id="{AEE719A9-ECC6-5749-8972-DB5C6CB66174}"/>
              </a:ext>
            </a:extLst>
          </p:cNvPr>
          <p:cNvSpPr>
            <a:spLocks noGrp="1"/>
          </p:cNvSpPr>
          <p:nvPr>
            <p:ph idx="1"/>
          </p:nvPr>
        </p:nvSpPr>
        <p:spPr>
          <a:xfrm>
            <a:off x="381000" y="1371600"/>
            <a:ext cx="8511480" cy="4800600"/>
          </a:xfrm>
        </p:spPr>
        <p:txBody>
          <a:bodyPr/>
          <a:lstStyle/>
          <a:p>
            <a:r>
              <a:rPr lang="ja-JP" altLang="en-US" sz="2400"/>
              <a:t>咽頭検査よりも鼻咽頭検査の方がウイルス検出の感度が高い</a:t>
            </a:r>
            <a:br>
              <a:rPr lang="en-US" altLang="ja-JP" sz="2400" dirty="0"/>
            </a:br>
            <a:r>
              <a:rPr lang="ja-JP" altLang="en-US" sz="2400"/>
              <a:t>　→鼻を触るのも感染のリスクあるようだ</a:t>
            </a:r>
            <a:endParaRPr lang="en-US" altLang="ja-JP" sz="2400" dirty="0"/>
          </a:p>
          <a:p>
            <a:endParaRPr lang="en-US" altLang="ja-JP" sz="2400" dirty="0"/>
          </a:p>
          <a:p>
            <a:r>
              <a:rPr kumimoji="1" lang="ja-JP" altLang="en-US" sz="2400"/>
              <a:t>マスクは有効</a:t>
            </a:r>
            <a:br>
              <a:rPr kumimoji="1" lang="en-US" altLang="ja-JP" sz="2400" dirty="0"/>
            </a:br>
            <a:r>
              <a:rPr kumimoji="1" lang="ja-JP" altLang="en-US" sz="2400"/>
              <a:t>飛沫感染を防ぐと供に、触った手で口や鼻を触らなくなる</a:t>
            </a:r>
            <a:endParaRPr lang="en-US" altLang="ja-JP" sz="2400" dirty="0"/>
          </a:p>
          <a:p>
            <a:endParaRPr lang="en-US" altLang="ja-JP" sz="2400" dirty="0"/>
          </a:p>
          <a:p>
            <a:r>
              <a:rPr kumimoji="1" lang="ja-JP" altLang="en-US" sz="2400"/>
              <a:t>閉鎖空間が危ない　→　屋形船、カラオケバーなど</a:t>
            </a:r>
            <a:endParaRPr kumimoji="1" lang="en-US" altLang="ja-JP" sz="2400" dirty="0"/>
          </a:p>
          <a:p>
            <a:endParaRPr kumimoji="1" lang="en-US" altLang="ja-JP" sz="2400" dirty="0"/>
          </a:p>
          <a:p>
            <a:r>
              <a:rPr lang="ja-JP" altLang="en-US" sz="2400"/>
              <a:t>糞口感染する　→　公衆トイレで手洗いを入念に</a:t>
            </a:r>
            <a:endParaRPr kumimoji="1" lang="en-US" altLang="ja-JP" sz="2400" dirty="0"/>
          </a:p>
          <a:p>
            <a:endParaRPr kumimoji="1" lang="ja-JP" altLang="en-US" sz="2400"/>
          </a:p>
        </p:txBody>
      </p:sp>
      <p:sp>
        <p:nvSpPr>
          <p:cNvPr id="4" name="フッター プレースホルダー 3">
            <a:extLst>
              <a:ext uri="{FF2B5EF4-FFF2-40B4-BE49-F238E27FC236}">
                <a16:creationId xmlns:a16="http://schemas.microsoft.com/office/drawing/2014/main" id="{7F5F10A8-83E3-9445-8DAD-E7C4480E45E4}"/>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6550735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DBA1BA-618D-184F-9042-5DB7C526F714}"/>
              </a:ext>
            </a:extLst>
          </p:cNvPr>
          <p:cNvSpPr>
            <a:spLocks noGrp="1"/>
          </p:cNvSpPr>
          <p:nvPr>
            <p:ph type="title"/>
          </p:nvPr>
        </p:nvSpPr>
        <p:spPr>
          <a:xfrm>
            <a:off x="395536" y="2060848"/>
            <a:ext cx="2606824" cy="1599456"/>
          </a:xfrm>
        </p:spPr>
        <p:txBody>
          <a:bodyPr/>
          <a:lstStyle/>
          <a:p>
            <a:pPr algn="ctr"/>
            <a:r>
              <a:rPr lang="ja-JP" altLang="en-US" sz="2800"/>
              <a:t>小規模患者</a:t>
            </a:r>
            <a:br>
              <a:rPr lang="en-US" altLang="ja-JP" sz="2800" dirty="0"/>
            </a:br>
            <a:r>
              <a:rPr lang="ja-JP" altLang="en-US" sz="2800"/>
              <a:t>クラスター</a:t>
            </a:r>
            <a:br>
              <a:rPr lang="en-US" altLang="ja-JP" sz="2800" dirty="0"/>
            </a:br>
            <a:r>
              <a:rPr lang="ja-JP" altLang="en-US" sz="2800"/>
              <a:t>（集団）</a:t>
            </a:r>
            <a:endParaRPr kumimoji="1" lang="ja-JP" altLang="en-US" sz="2800"/>
          </a:p>
        </p:txBody>
      </p:sp>
      <p:pic>
        <p:nvPicPr>
          <p:cNvPr id="5" name="コンテンツ プレースホルダー 4">
            <a:extLst>
              <a:ext uri="{FF2B5EF4-FFF2-40B4-BE49-F238E27FC236}">
                <a16:creationId xmlns:a16="http://schemas.microsoft.com/office/drawing/2014/main" id="{633DDBC4-EDC0-6146-95B3-42425313BC80}"/>
              </a:ext>
            </a:extLst>
          </p:cNvPr>
          <p:cNvPicPr>
            <a:picLocks noGrp="1" noChangeAspect="1"/>
          </p:cNvPicPr>
          <p:nvPr>
            <p:ph idx="1"/>
          </p:nvPr>
        </p:nvPicPr>
        <p:blipFill>
          <a:blip r:embed="rId2"/>
          <a:stretch>
            <a:fillRect/>
          </a:stretch>
        </p:blipFill>
        <p:spPr>
          <a:xfrm>
            <a:off x="2699792" y="476672"/>
            <a:ext cx="6240693" cy="4680520"/>
          </a:xfrm>
        </p:spPr>
      </p:pic>
      <p:sp>
        <p:nvSpPr>
          <p:cNvPr id="4" name="フッター プレースホルダー 3">
            <a:extLst>
              <a:ext uri="{FF2B5EF4-FFF2-40B4-BE49-F238E27FC236}">
                <a16:creationId xmlns:a16="http://schemas.microsoft.com/office/drawing/2014/main" id="{8013D1BF-D818-6646-BCAE-9E8501980D70}"/>
              </a:ext>
            </a:extLst>
          </p:cNvPr>
          <p:cNvSpPr>
            <a:spLocks noGrp="1"/>
          </p:cNvSpPr>
          <p:nvPr>
            <p:ph type="ftr" sz="quarter" idx="10"/>
          </p:nvPr>
        </p:nvSpPr>
        <p:spPr/>
        <p:txBody>
          <a:bodyPr/>
          <a:lstStyle/>
          <a:p>
            <a:pPr>
              <a:defRPr/>
            </a:pPr>
            <a:r>
              <a:rPr lang="en-US" altLang="ja-JP"/>
              <a:t>フッター</a:t>
            </a:r>
          </a:p>
        </p:txBody>
      </p:sp>
      <p:sp>
        <p:nvSpPr>
          <p:cNvPr id="6" name="テキスト ボックス 5">
            <a:extLst>
              <a:ext uri="{FF2B5EF4-FFF2-40B4-BE49-F238E27FC236}">
                <a16:creationId xmlns:a16="http://schemas.microsoft.com/office/drawing/2014/main" id="{96B8EAB7-AB93-F945-8C80-DBDBEA6231EA}"/>
              </a:ext>
            </a:extLst>
          </p:cNvPr>
          <p:cNvSpPr txBox="1"/>
          <p:nvPr/>
        </p:nvSpPr>
        <p:spPr>
          <a:xfrm>
            <a:off x="1335300" y="5229200"/>
            <a:ext cx="6625799" cy="830997"/>
          </a:xfrm>
          <a:prstGeom prst="rect">
            <a:avLst/>
          </a:prstGeom>
          <a:noFill/>
        </p:spPr>
        <p:txBody>
          <a:bodyPr wrap="square" rtlCol="0">
            <a:spAutoFit/>
          </a:bodyPr>
          <a:lstStyle/>
          <a:p>
            <a:pPr marL="342900" indent="-342900">
              <a:buFont typeface="Arial" panose="020B0604020202020204" pitchFamily="34" charset="0"/>
              <a:buChar char="•"/>
            </a:pPr>
            <a:r>
              <a:rPr lang="ja-JP" altLang="en-US"/>
              <a:t>感染者は周囲の人にほとんど感染させていない</a:t>
            </a:r>
            <a:endParaRPr lang="en-US" altLang="ja-JP" dirty="0"/>
          </a:p>
          <a:p>
            <a:pPr marL="342900" indent="-342900">
              <a:buFont typeface="Arial" panose="020B0604020202020204" pitchFamily="34" charset="0"/>
              <a:buChar char="•"/>
            </a:pPr>
            <a:r>
              <a:rPr lang="ja-JP" altLang="en-US"/>
              <a:t>一人の感染者が多くの人に感染させている</a:t>
            </a:r>
            <a:endParaRPr kumimoji="1" lang="ja-JP" altLang="en-US"/>
          </a:p>
        </p:txBody>
      </p:sp>
      <p:grpSp>
        <p:nvGrpSpPr>
          <p:cNvPr id="8" name="グループ化 7">
            <a:extLst>
              <a:ext uri="{FF2B5EF4-FFF2-40B4-BE49-F238E27FC236}">
                <a16:creationId xmlns:a16="http://schemas.microsoft.com/office/drawing/2014/main" id="{B722C67B-CCCC-124D-B16F-18ED4738BBCC}"/>
              </a:ext>
            </a:extLst>
          </p:cNvPr>
          <p:cNvGrpSpPr/>
          <p:nvPr/>
        </p:nvGrpSpPr>
        <p:grpSpPr>
          <a:xfrm>
            <a:off x="2339752" y="6186363"/>
            <a:ext cx="4123449" cy="481137"/>
            <a:chOff x="2339752" y="6186363"/>
            <a:chExt cx="4123449" cy="481137"/>
          </a:xfrm>
        </p:grpSpPr>
        <p:sp>
          <p:nvSpPr>
            <p:cNvPr id="3" name="右矢印 2">
              <a:extLst>
                <a:ext uri="{FF2B5EF4-FFF2-40B4-BE49-F238E27FC236}">
                  <a16:creationId xmlns:a16="http://schemas.microsoft.com/office/drawing/2014/main" id="{93A97359-3498-4F4E-9061-364D918F46C8}"/>
                </a:ext>
              </a:extLst>
            </p:cNvPr>
            <p:cNvSpPr/>
            <p:nvPr/>
          </p:nvSpPr>
          <p:spPr>
            <a:xfrm>
              <a:off x="2339752" y="6237312"/>
              <a:ext cx="662608" cy="4301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10ED9CC-64FD-4E4C-8E55-599B057FC05D}"/>
                </a:ext>
              </a:extLst>
            </p:cNvPr>
            <p:cNvSpPr txBox="1"/>
            <p:nvPr/>
          </p:nvSpPr>
          <p:spPr>
            <a:xfrm>
              <a:off x="3131840" y="6186363"/>
              <a:ext cx="3331361" cy="461665"/>
            </a:xfrm>
            <a:prstGeom prst="rect">
              <a:avLst/>
            </a:prstGeom>
            <a:solidFill>
              <a:srgbClr val="FFFF00"/>
            </a:solidFill>
            <a:ln w="19050">
              <a:solidFill>
                <a:srgbClr val="0070C0"/>
              </a:solidFill>
            </a:ln>
          </p:spPr>
          <p:txBody>
            <a:bodyPr wrap="none" rtlCol="0">
              <a:spAutoFit/>
            </a:bodyPr>
            <a:lstStyle/>
            <a:p>
              <a:r>
                <a:rPr lang="ja-JP" altLang="en-US"/>
                <a:t>感染の</a:t>
              </a:r>
              <a:r>
                <a:rPr kumimoji="1" lang="ja-JP" altLang="en-US"/>
                <a:t>芽を摘む事が大切</a:t>
              </a:r>
            </a:p>
          </p:txBody>
        </p:sp>
      </p:grpSp>
    </p:spTree>
    <p:extLst>
      <p:ext uri="{BB962C8B-B14F-4D97-AF65-F5344CB8AC3E}">
        <p14:creationId xmlns:p14="http://schemas.microsoft.com/office/powerpoint/2010/main" val="224181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C7E479-3446-0346-A0E7-FCDB6AC27D6D}"/>
              </a:ext>
            </a:extLst>
          </p:cNvPr>
          <p:cNvSpPr>
            <a:spLocks noGrp="1"/>
          </p:cNvSpPr>
          <p:nvPr>
            <p:ph type="title"/>
          </p:nvPr>
        </p:nvSpPr>
        <p:spPr/>
        <p:txBody>
          <a:bodyPr/>
          <a:lstStyle/>
          <a:p>
            <a:r>
              <a:rPr kumimoji="1" lang="ja-JP" altLang="en-US"/>
              <a:t>今日のお話</a:t>
            </a:r>
          </a:p>
        </p:txBody>
      </p:sp>
      <p:sp>
        <p:nvSpPr>
          <p:cNvPr id="3" name="コンテンツ プレースホルダー 2">
            <a:extLst>
              <a:ext uri="{FF2B5EF4-FFF2-40B4-BE49-F238E27FC236}">
                <a16:creationId xmlns:a16="http://schemas.microsoft.com/office/drawing/2014/main" id="{224D9887-20EC-3146-85E1-501D949066AC}"/>
              </a:ext>
            </a:extLst>
          </p:cNvPr>
          <p:cNvSpPr>
            <a:spLocks noGrp="1"/>
          </p:cNvSpPr>
          <p:nvPr>
            <p:ph idx="1"/>
          </p:nvPr>
        </p:nvSpPr>
        <p:spPr/>
        <p:txBody>
          <a:bodyPr/>
          <a:lstStyle/>
          <a:p>
            <a:pPr>
              <a:buFont typeface="+mj-lt"/>
              <a:buAutoNum type="arabicPeriod"/>
            </a:pPr>
            <a:r>
              <a:rPr lang="ja-JP" altLang="en-US" sz="3200">
                <a:solidFill>
                  <a:srgbClr val="FF0000"/>
                </a:solidFill>
              </a:rPr>
              <a:t>新型コロナウイルスの症状や予後を知ろう</a:t>
            </a:r>
            <a:endParaRPr lang="en-US" altLang="ja-JP" sz="3200" dirty="0">
              <a:solidFill>
                <a:srgbClr val="FF0000"/>
              </a:solidFill>
            </a:endParaRPr>
          </a:p>
          <a:p>
            <a:pPr>
              <a:buFont typeface="+mj-lt"/>
              <a:buAutoNum type="arabicPeriod"/>
            </a:pPr>
            <a:endParaRPr lang="en-US" altLang="ja-JP" sz="3200" dirty="0"/>
          </a:p>
          <a:p>
            <a:pPr>
              <a:buFont typeface="+mj-lt"/>
              <a:buAutoNum type="arabicPeriod"/>
            </a:pPr>
            <a:r>
              <a:rPr lang="ja-JP" altLang="en-US" sz="3200"/>
              <a:t>日本ではどうなのか？</a:t>
            </a:r>
            <a:endParaRPr lang="en-US" altLang="ja-JP" sz="3200" dirty="0"/>
          </a:p>
          <a:p>
            <a:pPr>
              <a:buFont typeface="+mj-lt"/>
              <a:buAutoNum type="arabicPeriod"/>
            </a:pPr>
            <a:endParaRPr lang="en-US" altLang="ja-JP" sz="3200" dirty="0"/>
          </a:p>
          <a:p>
            <a:pPr>
              <a:buFont typeface="+mj-lt"/>
              <a:buAutoNum type="arabicPeriod"/>
            </a:pPr>
            <a:r>
              <a:rPr lang="en-US" altLang="ja-JP" sz="3200" dirty="0"/>
              <a:t>PCR</a:t>
            </a:r>
            <a:r>
              <a:rPr lang="ja-JP" altLang="en-US" sz="3200"/>
              <a:t>検査について</a:t>
            </a:r>
            <a:endParaRPr lang="en-US" altLang="ja-JP" sz="3200" dirty="0"/>
          </a:p>
          <a:p>
            <a:pPr>
              <a:buFont typeface="+mj-lt"/>
              <a:buAutoNum type="arabicPeriod"/>
            </a:pPr>
            <a:endParaRPr lang="en-US" altLang="ja-JP" sz="3200" dirty="0"/>
          </a:p>
          <a:p>
            <a:pPr>
              <a:buFont typeface="+mj-lt"/>
              <a:buAutoNum type="arabicPeriod"/>
            </a:pPr>
            <a:r>
              <a:rPr lang="ja-JP" altLang="en-US" sz="3200"/>
              <a:t>どうやって予防すればいいのか？</a:t>
            </a:r>
            <a:endParaRPr lang="en-US" altLang="ja-JP" sz="3200" dirty="0"/>
          </a:p>
          <a:p>
            <a:pPr>
              <a:buFont typeface="+mj-lt"/>
              <a:buAutoNum type="arabicPeriod"/>
            </a:pPr>
            <a:endParaRPr kumimoji="1" lang="en-US" altLang="ja-JP" sz="3200" dirty="0"/>
          </a:p>
          <a:p>
            <a:pPr>
              <a:buFont typeface="+mj-lt"/>
              <a:buAutoNum type="arabicPeriod"/>
            </a:pPr>
            <a:endParaRPr kumimoji="1" lang="ja-JP" altLang="en-US" sz="3200"/>
          </a:p>
        </p:txBody>
      </p:sp>
      <p:sp>
        <p:nvSpPr>
          <p:cNvPr id="4" name="フッター プレースホルダー 3">
            <a:extLst>
              <a:ext uri="{FF2B5EF4-FFF2-40B4-BE49-F238E27FC236}">
                <a16:creationId xmlns:a16="http://schemas.microsoft.com/office/drawing/2014/main" id="{CD9D3C51-D34D-4649-ABD2-2CB9ACED8716}"/>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35773973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7E6847-0F84-CC47-A701-FB06FC7BEF77}"/>
              </a:ext>
            </a:extLst>
          </p:cNvPr>
          <p:cNvSpPr>
            <a:spLocks noGrp="1"/>
          </p:cNvSpPr>
          <p:nvPr>
            <p:ph type="title"/>
          </p:nvPr>
        </p:nvSpPr>
        <p:spPr/>
        <p:txBody>
          <a:bodyPr/>
          <a:lstStyle/>
          <a:p>
            <a:r>
              <a:rPr kumimoji="1" lang="ja-JP" altLang="en-US"/>
              <a:t>どの様な生活を送るべきか</a:t>
            </a:r>
          </a:p>
        </p:txBody>
      </p:sp>
      <p:pic>
        <p:nvPicPr>
          <p:cNvPr id="5" name="コンテンツ プレースホルダー 4">
            <a:extLst>
              <a:ext uri="{FF2B5EF4-FFF2-40B4-BE49-F238E27FC236}">
                <a16:creationId xmlns:a16="http://schemas.microsoft.com/office/drawing/2014/main" id="{8AAD3B0A-5865-4F45-A8C3-ECCFDC2F01C3}"/>
              </a:ext>
            </a:extLst>
          </p:cNvPr>
          <p:cNvPicPr>
            <a:picLocks noGrp="1" noChangeAspect="1"/>
          </p:cNvPicPr>
          <p:nvPr>
            <p:ph idx="1"/>
          </p:nvPr>
        </p:nvPicPr>
        <p:blipFill>
          <a:blip r:embed="rId2"/>
          <a:stretch>
            <a:fillRect/>
          </a:stretch>
        </p:blipFill>
        <p:spPr>
          <a:xfrm>
            <a:off x="381000" y="1412776"/>
            <a:ext cx="8391619" cy="4392488"/>
          </a:xfrm>
        </p:spPr>
      </p:pic>
      <p:sp>
        <p:nvSpPr>
          <p:cNvPr id="4" name="フッター プレースホルダー 3">
            <a:extLst>
              <a:ext uri="{FF2B5EF4-FFF2-40B4-BE49-F238E27FC236}">
                <a16:creationId xmlns:a16="http://schemas.microsoft.com/office/drawing/2014/main" id="{85DDC390-348B-5849-8181-8751BB72221C}"/>
              </a:ext>
            </a:extLst>
          </p:cNvPr>
          <p:cNvSpPr>
            <a:spLocks noGrp="1"/>
          </p:cNvSpPr>
          <p:nvPr>
            <p:ph type="ftr" sz="quarter" idx="10"/>
          </p:nvPr>
        </p:nvSpPr>
        <p:spPr/>
        <p:txBody>
          <a:bodyPr/>
          <a:lstStyle/>
          <a:p>
            <a:pPr>
              <a:defRPr/>
            </a:pPr>
            <a:r>
              <a:rPr lang="en-US" altLang="ja-JP"/>
              <a:t>フッター</a:t>
            </a:r>
          </a:p>
        </p:txBody>
      </p:sp>
      <p:sp>
        <p:nvSpPr>
          <p:cNvPr id="3" name="テキスト ボックス 2">
            <a:extLst>
              <a:ext uri="{FF2B5EF4-FFF2-40B4-BE49-F238E27FC236}">
                <a16:creationId xmlns:a16="http://schemas.microsoft.com/office/drawing/2014/main" id="{A5C3D493-98E0-9845-B40C-8E78F824BD56}"/>
              </a:ext>
            </a:extLst>
          </p:cNvPr>
          <p:cNvSpPr txBox="1"/>
          <p:nvPr/>
        </p:nvSpPr>
        <p:spPr>
          <a:xfrm>
            <a:off x="251520" y="6144280"/>
            <a:ext cx="8353569" cy="523220"/>
          </a:xfrm>
          <a:prstGeom prst="rect">
            <a:avLst/>
          </a:prstGeom>
          <a:solidFill>
            <a:srgbClr val="FFFF00"/>
          </a:solidFill>
          <a:ln w="28575">
            <a:solidFill>
              <a:srgbClr val="0070C0"/>
            </a:solidFill>
          </a:ln>
        </p:spPr>
        <p:txBody>
          <a:bodyPr wrap="none" rtlCol="0">
            <a:spAutoFit/>
          </a:bodyPr>
          <a:lstStyle/>
          <a:p>
            <a:r>
              <a:rPr kumimoji="1" lang="ja-JP" altLang="en-US" sz="2800"/>
              <a:t>キーワード　：　不特定多数　</a:t>
            </a:r>
            <a:r>
              <a:rPr kumimoji="1" lang="en-US" altLang="ja-JP" sz="2800" dirty="0"/>
              <a:t>&amp;</a:t>
            </a:r>
            <a:r>
              <a:rPr kumimoji="1" lang="ja-JP" altLang="en-US" sz="2800"/>
              <a:t>　閉鎖空間　</a:t>
            </a:r>
            <a:r>
              <a:rPr kumimoji="1" lang="en-US" altLang="ja-JP" sz="2800" dirty="0"/>
              <a:t>&amp;</a:t>
            </a:r>
            <a:r>
              <a:rPr kumimoji="1" lang="ja-JP" altLang="en-US" sz="2800"/>
              <a:t>　接触感染</a:t>
            </a:r>
          </a:p>
        </p:txBody>
      </p:sp>
    </p:spTree>
    <p:extLst>
      <p:ext uri="{BB962C8B-B14F-4D97-AF65-F5344CB8AC3E}">
        <p14:creationId xmlns:p14="http://schemas.microsoft.com/office/powerpoint/2010/main" val="7878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323528" y="404664"/>
            <a:ext cx="8568952" cy="677706"/>
          </a:xfrm>
        </p:spPr>
        <p:txBody>
          <a:bodyPr/>
          <a:lstStyle/>
          <a:p>
            <a:r>
              <a:rPr lang="ja-JP" altLang="en-US" sz="2400"/>
              <a:t>神戸大学岩田健太郎教授の</a:t>
            </a:r>
            <a:br>
              <a:rPr lang="en-US" altLang="ja-JP" sz="2800" dirty="0"/>
            </a:br>
            <a:r>
              <a:rPr lang="ja-JP" altLang="en-US" sz="2800"/>
              <a:t>「</a:t>
            </a:r>
            <a:r>
              <a:rPr lang="en-US" altLang="ja-JP" sz="2800" u="sng" dirty="0">
                <a:hlinkClick r:id="rId2"/>
              </a:rPr>
              <a:t>COVID</a:t>
            </a:r>
            <a:r>
              <a:rPr lang="ja-JP" altLang="en-US" sz="2800" u="sng">
                <a:hlinkClick r:id="rId2"/>
              </a:rPr>
              <a:t>と対峙するために日本社会が変わるべきこと</a:t>
            </a:r>
            <a:r>
              <a:rPr lang="ja-JP" altLang="en-US" sz="2800"/>
              <a:t>」</a:t>
            </a:r>
            <a:endParaRPr kumimoji="1" lang="ja-JP" altLang="en-US" sz="2800"/>
          </a:p>
        </p:txBody>
      </p:sp>
      <p:sp>
        <p:nvSpPr>
          <p:cNvPr id="3" name="コンテンツ プレースホルダー 2">
            <a:extLst>
              <a:ext uri="{FF2B5EF4-FFF2-40B4-BE49-F238E27FC236}">
                <a16:creationId xmlns:a16="http://schemas.microsoft.com/office/drawing/2014/main" id="{26950279-2F09-D544-9511-0A93C0967282}"/>
              </a:ext>
            </a:extLst>
          </p:cNvPr>
          <p:cNvSpPr>
            <a:spLocks noGrp="1"/>
          </p:cNvSpPr>
          <p:nvPr>
            <p:ph idx="1"/>
          </p:nvPr>
        </p:nvSpPr>
        <p:spPr>
          <a:xfrm>
            <a:off x="381000" y="1417485"/>
            <a:ext cx="8382000" cy="4800600"/>
          </a:xfrm>
        </p:spPr>
        <p:txBody>
          <a:bodyPr/>
          <a:lstStyle/>
          <a:p>
            <a:pPr marL="457200" indent="-457200">
              <a:buFont typeface="+mj-lt"/>
              <a:buAutoNum type="arabicPeriod"/>
            </a:pPr>
            <a:r>
              <a:rPr lang="ja-JP" altLang="en-US" sz="2000"/>
              <a:t>風邪をひいたり体調を崩したら家で休む。社会もそれを許容する。</a:t>
            </a:r>
            <a:endParaRPr lang="en-US" altLang="ja-JP" sz="2000" dirty="0"/>
          </a:p>
          <a:p>
            <a:pPr marL="457200" indent="-457200">
              <a:buFont typeface="+mj-lt"/>
              <a:buAutoNum type="arabicPeriod"/>
            </a:pPr>
            <a:r>
              <a:rPr lang="ja-JP" altLang="en-US" sz="2000"/>
              <a:t>しんどくなったらマスクを付けて速やかに病院を受診する。</a:t>
            </a:r>
            <a:br>
              <a:rPr lang="en-US" altLang="ja-JP" sz="2000" dirty="0"/>
            </a:br>
            <a:r>
              <a:rPr lang="ja-JP" altLang="en-US" sz="2000"/>
              <a:t>しんどくなければ必須ではない。</a:t>
            </a:r>
            <a:br>
              <a:rPr lang="en-US" altLang="ja-JP" sz="2000" dirty="0"/>
            </a:br>
            <a:r>
              <a:rPr lang="ja-JP" altLang="en-US" sz="2000"/>
              <a:t>しんどさの基準は個人差があるので個々の判断で。</a:t>
            </a:r>
            <a:endParaRPr lang="en-US" altLang="ja-JP" sz="2000" dirty="0"/>
          </a:p>
          <a:p>
            <a:pPr marL="457200" indent="-457200">
              <a:buFont typeface="+mj-lt"/>
              <a:buAutoNum type="arabicPeriod"/>
            </a:pPr>
            <a:r>
              <a:rPr lang="ja-JP" altLang="en-US" sz="2000"/>
              <a:t>自宅に家族がいれば、病気の人はマスクを付けて、神経質に何かに触るたびに手指消毒をする。何度でも。</a:t>
            </a:r>
            <a:endParaRPr lang="en-US" altLang="ja-JP" sz="2000" dirty="0"/>
          </a:p>
          <a:p>
            <a:pPr marL="457200" indent="-457200">
              <a:buFont typeface="+mj-lt"/>
              <a:buAutoNum type="arabicPeriod"/>
            </a:pPr>
            <a:r>
              <a:rPr lang="ja-JP" altLang="en-US" sz="2000"/>
              <a:t>仕事や学業を効率化する。</a:t>
            </a:r>
            <a:br>
              <a:rPr lang="en-US" altLang="ja-JP" sz="2000" dirty="0"/>
            </a:br>
            <a:r>
              <a:rPr lang="ja-JP" altLang="en-US" sz="2000"/>
              <a:t>人が集まらねばならない会議は最小化してメールでできることはすべてメールやチャットなどでやる。</a:t>
            </a:r>
            <a:br>
              <a:rPr lang="en-US" altLang="ja-JP" sz="2000" dirty="0"/>
            </a:br>
            <a:r>
              <a:rPr lang="ja-JP" altLang="en-US" sz="2000"/>
              <a:t>自宅でできる仕事も自宅でやる。</a:t>
            </a:r>
            <a:endParaRPr lang="en-US" altLang="ja-JP" sz="2000" dirty="0"/>
          </a:p>
          <a:p>
            <a:pPr marL="457200" indent="-457200">
              <a:buFont typeface="+mj-lt"/>
              <a:buAutoNum type="arabicPeriod"/>
            </a:pPr>
            <a:r>
              <a:rPr lang="ja-JP" altLang="en-US" sz="2000"/>
              <a:t>医療リソースと公衆衛生リソース（役所含む）を大切にする。</a:t>
            </a:r>
            <a:br>
              <a:rPr lang="en-US" altLang="ja-JP" sz="2000" dirty="0"/>
            </a:br>
            <a:r>
              <a:rPr lang="ja-JP" altLang="en-US" sz="2000"/>
              <a:t>モノと人。マスクを無駄遣いしない。</a:t>
            </a:r>
            <a:br>
              <a:rPr lang="en-US" altLang="ja-JP" sz="2000" dirty="0"/>
            </a:br>
            <a:r>
              <a:rPr lang="ja-JP" altLang="en-US" sz="2000"/>
              <a:t>人も無駄遣いしない。すぐに病院に駆け込まない。</a:t>
            </a:r>
            <a:br>
              <a:rPr lang="en-US" altLang="ja-JP" sz="2000" dirty="0"/>
            </a:br>
            <a:r>
              <a:rPr lang="ja-JP" altLang="en-US" sz="2000"/>
              <a:t>「何かあったらすぐ病院に」と勧めない。</a:t>
            </a:r>
            <a:endParaRPr kumimoji="1" lang="ja-JP" altLang="en-US" sz="20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Tree>
    <p:extLst>
      <p:ext uri="{BB962C8B-B14F-4D97-AF65-F5344CB8AC3E}">
        <p14:creationId xmlns:p14="http://schemas.microsoft.com/office/powerpoint/2010/main" val="10506872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B868C1-A9DD-4749-B32B-3208FBAD6241}"/>
              </a:ext>
            </a:extLst>
          </p:cNvPr>
          <p:cNvSpPr>
            <a:spLocks noGrp="1"/>
          </p:cNvSpPr>
          <p:nvPr>
            <p:ph type="title"/>
          </p:nvPr>
        </p:nvSpPr>
        <p:spPr/>
        <p:txBody>
          <a:bodyPr/>
          <a:lstStyle/>
          <a:p>
            <a:endParaRPr kumimoji="1" lang="ja-JP" altLang="en-US"/>
          </a:p>
        </p:txBody>
      </p:sp>
      <p:pic>
        <p:nvPicPr>
          <p:cNvPr id="6" name="コンテンツ プレースホルダー 5">
            <a:extLst>
              <a:ext uri="{FF2B5EF4-FFF2-40B4-BE49-F238E27FC236}">
                <a16:creationId xmlns:a16="http://schemas.microsoft.com/office/drawing/2014/main" id="{A0A593FA-691B-6F48-A81E-7E7F96A9F23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7007" y="404664"/>
            <a:ext cx="7848872" cy="5905050"/>
          </a:xfrm>
        </p:spPr>
      </p:pic>
      <p:sp>
        <p:nvSpPr>
          <p:cNvPr id="4" name="フッター プレースホルダー 3">
            <a:extLst>
              <a:ext uri="{FF2B5EF4-FFF2-40B4-BE49-F238E27FC236}">
                <a16:creationId xmlns:a16="http://schemas.microsoft.com/office/drawing/2014/main" id="{32E459FD-F147-CC40-8754-36DA6EBF5C77}"/>
              </a:ext>
            </a:extLst>
          </p:cNvPr>
          <p:cNvSpPr>
            <a:spLocks noGrp="1"/>
          </p:cNvSpPr>
          <p:nvPr>
            <p:ph type="ftr" sz="quarter" idx="10"/>
          </p:nvPr>
        </p:nvSpPr>
        <p:spPr>
          <a:xfrm>
            <a:off x="2617079" y="6324150"/>
            <a:ext cx="5638800" cy="228600"/>
          </a:xfrm>
        </p:spPr>
        <p:txBody>
          <a:bodyPr/>
          <a:lstStyle/>
          <a:p>
            <a:pPr algn="r">
              <a:defRPr/>
            </a:pPr>
            <a:r>
              <a:rPr lang="ja-JP" altLang="en-US"/>
              <a:t>マスクについては欧米と日本の状況が違う事を考えると装着していた方が良いと思います。</a:t>
            </a:r>
            <a:endParaRPr lang="en-US" altLang="ja-JP" dirty="0"/>
          </a:p>
        </p:txBody>
      </p:sp>
    </p:spTree>
    <p:extLst>
      <p:ext uri="{BB962C8B-B14F-4D97-AF65-F5344CB8AC3E}">
        <p14:creationId xmlns:p14="http://schemas.microsoft.com/office/powerpoint/2010/main" val="3921949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lang="en-US" altLang="ja-JP" dirty="0"/>
              <a:t>COVID-19</a:t>
            </a:r>
            <a:r>
              <a:rPr lang="ja-JP" altLang="en-US"/>
              <a:t>とは</a:t>
            </a:r>
            <a:endParaRPr kumimoji="1" lang="ja-JP" altLang="en-US"/>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7" name="コンテンツ プレースホルダー 6">
            <a:extLst>
              <a:ext uri="{FF2B5EF4-FFF2-40B4-BE49-F238E27FC236}">
                <a16:creationId xmlns:a16="http://schemas.microsoft.com/office/drawing/2014/main" id="{0204998B-7757-AC4F-99D2-5A0E7292DBAF}"/>
              </a:ext>
            </a:extLst>
          </p:cNvPr>
          <p:cNvSpPr>
            <a:spLocks noGrp="1"/>
          </p:cNvSpPr>
          <p:nvPr>
            <p:ph idx="1"/>
          </p:nvPr>
        </p:nvSpPr>
        <p:spPr>
          <a:xfrm>
            <a:off x="179512" y="1347540"/>
            <a:ext cx="7503368" cy="5009728"/>
          </a:xfrm>
        </p:spPr>
        <p:txBody>
          <a:bodyPr/>
          <a:lstStyle/>
          <a:p>
            <a:r>
              <a:rPr kumimoji="1" lang="ja-JP" altLang="en-US" sz="2800"/>
              <a:t>コロナウイルス</a:t>
            </a:r>
            <a:br>
              <a:rPr kumimoji="1" lang="en-US" altLang="ja-JP" sz="2800" dirty="0"/>
            </a:br>
            <a:r>
              <a:rPr kumimoji="1" lang="ja-JP" altLang="en-US" sz="2800"/>
              <a:t>ウイルスの突起が太陽のコロナのような外観</a:t>
            </a:r>
            <a:endParaRPr lang="en-US" altLang="ja-JP" sz="2800" dirty="0"/>
          </a:p>
          <a:p>
            <a:r>
              <a:rPr lang="ja-JP" altLang="en-US" sz="2800"/>
              <a:t>種類は</a:t>
            </a:r>
            <a:r>
              <a:rPr lang="en-US" altLang="ja-JP" sz="2800" dirty="0"/>
              <a:t>6</a:t>
            </a:r>
            <a:r>
              <a:rPr lang="ja-JP" altLang="en-US" sz="2800"/>
              <a:t>種類</a:t>
            </a:r>
            <a:br>
              <a:rPr lang="en-US" altLang="ja-JP" sz="2800" dirty="0"/>
            </a:br>
            <a:r>
              <a:rPr lang="en-US" altLang="ja-JP" sz="2800" dirty="0" err="1"/>
              <a:t>HCoV</a:t>
            </a:r>
            <a:r>
              <a:rPr lang="en-US" altLang="ja-JP" sz="2800" dirty="0"/>
              <a:t>- 229E</a:t>
            </a:r>
            <a:br>
              <a:rPr lang="en-US" altLang="ja-JP" sz="2800" dirty="0"/>
            </a:br>
            <a:r>
              <a:rPr lang="en-US" altLang="ja-JP" sz="2800" dirty="0" err="1"/>
              <a:t>HCoV</a:t>
            </a:r>
            <a:r>
              <a:rPr lang="en-US" altLang="ja-JP" sz="2800" dirty="0"/>
              <a:t>- OC43</a:t>
            </a:r>
            <a:br>
              <a:rPr lang="en-US" altLang="ja-JP" sz="2800" dirty="0"/>
            </a:br>
            <a:r>
              <a:rPr lang="en-US" altLang="ja-JP" sz="2800" dirty="0" err="1"/>
              <a:t>HCoV</a:t>
            </a:r>
            <a:r>
              <a:rPr lang="en-US" altLang="ja-JP" sz="2800" dirty="0"/>
              <a:t>- NL63</a:t>
            </a:r>
            <a:br>
              <a:rPr lang="en-US" altLang="ja-JP" sz="2800" dirty="0"/>
            </a:br>
            <a:r>
              <a:rPr lang="en-US" altLang="ja-JP" sz="2800" dirty="0" err="1"/>
              <a:t>HCoV</a:t>
            </a:r>
            <a:r>
              <a:rPr lang="en-US" altLang="ja-JP" sz="2800" dirty="0"/>
              <a:t>- HKU1</a:t>
            </a:r>
            <a:br>
              <a:rPr lang="en-US" altLang="ja-JP" sz="2800" dirty="0"/>
            </a:br>
            <a:r>
              <a:rPr lang="ja-JP" altLang="en-US" sz="2800"/>
              <a:t>ＳＡＲＳ</a:t>
            </a:r>
            <a:r>
              <a:rPr lang="en-US" altLang="ja-JP" sz="2800" dirty="0"/>
              <a:t>-</a:t>
            </a:r>
            <a:r>
              <a:rPr lang="en-US" altLang="ja-JP" sz="2800" dirty="0" err="1"/>
              <a:t>CoV</a:t>
            </a:r>
            <a:br>
              <a:rPr lang="en-US" altLang="ja-JP" sz="2800" dirty="0"/>
            </a:br>
            <a:r>
              <a:rPr lang="ja-JP" altLang="en-US" sz="2800"/>
              <a:t>ＭＥＲＳ</a:t>
            </a:r>
            <a:r>
              <a:rPr lang="en-US" altLang="ja-JP" sz="2800" dirty="0"/>
              <a:t>-</a:t>
            </a:r>
            <a:r>
              <a:rPr lang="en-US" altLang="ja-JP" sz="2800" dirty="0" err="1"/>
              <a:t>CoV</a:t>
            </a:r>
            <a:endParaRPr lang="en-US" altLang="ja-JP" sz="2800" dirty="0"/>
          </a:p>
          <a:p>
            <a:r>
              <a:rPr lang="ja-JP" altLang="en-US" sz="2800"/>
              <a:t>今回は新型コロナウイルス</a:t>
            </a:r>
            <a:br>
              <a:rPr lang="en-US" altLang="ja-JP" sz="2800" dirty="0"/>
            </a:br>
            <a:br>
              <a:rPr lang="en-US" altLang="ja-JP" sz="2800" dirty="0"/>
            </a:br>
            <a:br>
              <a:rPr kumimoji="1" lang="en-US" altLang="ja-JP" sz="2800" dirty="0"/>
            </a:br>
            <a:endParaRPr kumimoji="1" lang="en-US" altLang="ja-JP" sz="2800" dirty="0"/>
          </a:p>
          <a:p>
            <a:endParaRPr kumimoji="1" lang="ja-JP" altLang="en-US" sz="2400"/>
          </a:p>
        </p:txBody>
      </p:sp>
      <p:pic>
        <p:nvPicPr>
          <p:cNvPr id="8" name="図 7">
            <a:extLst>
              <a:ext uri="{FF2B5EF4-FFF2-40B4-BE49-F238E27FC236}">
                <a16:creationId xmlns:a16="http://schemas.microsoft.com/office/drawing/2014/main" id="{234FAC6E-0525-F744-9B6B-21A213458DF7}"/>
              </a:ext>
            </a:extLst>
          </p:cNvPr>
          <p:cNvPicPr>
            <a:picLocks noChangeAspect="1"/>
          </p:cNvPicPr>
          <p:nvPr/>
        </p:nvPicPr>
        <p:blipFill>
          <a:blip r:embed="rId2"/>
          <a:stretch>
            <a:fillRect/>
          </a:stretch>
        </p:blipFill>
        <p:spPr>
          <a:xfrm>
            <a:off x="5382172" y="3906634"/>
            <a:ext cx="3116136" cy="2664296"/>
          </a:xfrm>
          <a:prstGeom prst="rect">
            <a:avLst/>
          </a:prstGeom>
        </p:spPr>
      </p:pic>
      <p:sp>
        <p:nvSpPr>
          <p:cNvPr id="9" name="右中かっこ 8">
            <a:extLst>
              <a:ext uri="{FF2B5EF4-FFF2-40B4-BE49-F238E27FC236}">
                <a16:creationId xmlns:a16="http://schemas.microsoft.com/office/drawing/2014/main" id="{DFE089A6-4670-E545-80FA-5DA136F4663C}"/>
              </a:ext>
            </a:extLst>
          </p:cNvPr>
          <p:cNvSpPr/>
          <p:nvPr/>
        </p:nvSpPr>
        <p:spPr>
          <a:xfrm>
            <a:off x="2914364" y="2924944"/>
            <a:ext cx="432048" cy="1440160"/>
          </a:xfrm>
          <a:prstGeom prst="rightBrace">
            <a:avLst>
              <a:gd name="adj1" fmla="val 8333"/>
              <a:gd name="adj2" fmla="val 5091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37D0C6A-7B09-3648-8FEF-485FD4935832}"/>
              </a:ext>
            </a:extLst>
          </p:cNvPr>
          <p:cNvSpPr txBox="1"/>
          <p:nvPr/>
        </p:nvSpPr>
        <p:spPr>
          <a:xfrm>
            <a:off x="3330452" y="3383414"/>
            <a:ext cx="2291012" cy="523220"/>
          </a:xfrm>
          <a:prstGeom prst="rect">
            <a:avLst/>
          </a:prstGeom>
          <a:noFill/>
        </p:spPr>
        <p:txBody>
          <a:bodyPr wrap="none" rtlCol="0">
            <a:spAutoFit/>
          </a:bodyPr>
          <a:lstStyle/>
          <a:p>
            <a:r>
              <a:rPr kumimoji="1" lang="ja-JP" altLang="en-US" sz="2800"/>
              <a:t>風邪のウイルス</a:t>
            </a:r>
          </a:p>
        </p:txBody>
      </p:sp>
    </p:spTree>
    <p:extLst>
      <p:ext uri="{BB962C8B-B14F-4D97-AF65-F5344CB8AC3E}">
        <p14:creationId xmlns:p14="http://schemas.microsoft.com/office/powerpoint/2010/main" val="946736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p:txBody>
          <a:bodyPr/>
          <a:lstStyle/>
          <a:p>
            <a:r>
              <a:rPr kumimoji="1" lang="ja-JP" altLang="en-US"/>
              <a:t>新型コロナウイルス</a:t>
            </a:r>
          </a:p>
        </p:txBody>
      </p:sp>
      <p:pic>
        <p:nvPicPr>
          <p:cNvPr id="5" name="コンテンツ プレースホルダー 4">
            <a:extLst>
              <a:ext uri="{FF2B5EF4-FFF2-40B4-BE49-F238E27FC236}">
                <a16:creationId xmlns:a16="http://schemas.microsoft.com/office/drawing/2014/main" id="{07459B40-31B5-9048-A3D0-FD6C853A5B46}"/>
              </a:ext>
            </a:extLst>
          </p:cNvPr>
          <p:cNvPicPr>
            <a:picLocks noGrp="1" noChangeAspect="1"/>
          </p:cNvPicPr>
          <p:nvPr>
            <p:ph idx="1"/>
          </p:nvPr>
        </p:nvPicPr>
        <p:blipFill>
          <a:blip r:embed="rId2"/>
          <a:stretch>
            <a:fillRect/>
          </a:stretch>
        </p:blipFill>
        <p:spPr>
          <a:xfrm>
            <a:off x="5508104" y="534124"/>
            <a:ext cx="3175000" cy="3454400"/>
          </a:xfrm>
        </p:spPr>
      </p:pic>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sp>
        <p:nvSpPr>
          <p:cNvPr id="6" name="テキスト ボックス 5">
            <a:extLst>
              <a:ext uri="{FF2B5EF4-FFF2-40B4-BE49-F238E27FC236}">
                <a16:creationId xmlns:a16="http://schemas.microsoft.com/office/drawing/2014/main" id="{D8E7F89A-6F26-D84E-95D2-4C7CE0923F7A}"/>
              </a:ext>
            </a:extLst>
          </p:cNvPr>
          <p:cNvSpPr txBox="1"/>
          <p:nvPr/>
        </p:nvSpPr>
        <p:spPr>
          <a:xfrm>
            <a:off x="272560" y="1327332"/>
            <a:ext cx="5235544" cy="1569660"/>
          </a:xfrm>
          <a:prstGeom prst="rect">
            <a:avLst/>
          </a:prstGeom>
          <a:noFill/>
        </p:spPr>
        <p:txBody>
          <a:bodyPr wrap="square" rtlCol="0">
            <a:spAutoFit/>
          </a:bodyPr>
          <a:lstStyle/>
          <a:p>
            <a:pPr marL="342900" indent="-342900">
              <a:buFont typeface="Arial" panose="020B0604020202020204" pitchFamily="34" charset="0"/>
              <a:buChar char="•"/>
            </a:pPr>
            <a:r>
              <a:rPr kumimoji="1" lang="ja-JP" altLang="en-US"/>
              <a:t>中国武漢で発生したウイルス感染症</a:t>
            </a:r>
            <a:br>
              <a:rPr kumimoji="1" lang="en-US" altLang="ja-JP" dirty="0"/>
            </a:br>
            <a:r>
              <a:rPr kumimoji="1" lang="ja-JP" altLang="en-US"/>
              <a:t>重症化すると急激に</a:t>
            </a:r>
            <a:r>
              <a:rPr kumimoji="1" lang="ja-JP" altLang="en-US" u="sng"/>
              <a:t>肺病変</a:t>
            </a:r>
            <a:r>
              <a:rPr kumimoji="1" lang="ja-JP" altLang="en-US"/>
              <a:t>が悪化して死に至る疾患</a:t>
            </a:r>
            <a:endParaRPr kumimoji="1" lang="en-US" altLang="ja-JP" dirty="0"/>
          </a:p>
          <a:p>
            <a:pPr marL="342900" indent="-342900">
              <a:buFont typeface="Arial" panose="020B0604020202020204" pitchFamily="34" charset="0"/>
              <a:buChar char="•"/>
            </a:pPr>
            <a:r>
              <a:rPr lang="ja-JP" altLang="en-US"/>
              <a:t>潜伏期間は</a:t>
            </a:r>
            <a:r>
              <a:rPr lang="en-US" altLang="ja-JP" dirty="0"/>
              <a:t>2-12.5</a:t>
            </a:r>
            <a:r>
              <a:rPr lang="ja-JP" altLang="en-US"/>
              <a:t>日</a:t>
            </a:r>
            <a:endParaRPr kumimoji="1" lang="ja-JP" altLang="en-US"/>
          </a:p>
        </p:txBody>
      </p:sp>
      <p:pic>
        <p:nvPicPr>
          <p:cNvPr id="7" name="図 6">
            <a:extLst>
              <a:ext uri="{FF2B5EF4-FFF2-40B4-BE49-F238E27FC236}">
                <a16:creationId xmlns:a16="http://schemas.microsoft.com/office/drawing/2014/main" id="{C1B8E4D4-FE5E-C143-BED7-980CE7C29DC5}"/>
              </a:ext>
            </a:extLst>
          </p:cNvPr>
          <p:cNvPicPr>
            <a:picLocks noChangeAspect="1"/>
          </p:cNvPicPr>
          <p:nvPr/>
        </p:nvPicPr>
        <p:blipFill>
          <a:blip r:embed="rId3"/>
          <a:stretch>
            <a:fillRect/>
          </a:stretch>
        </p:blipFill>
        <p:spPr>
          <a:xfrm>
            <a:off x="272560" y="3084285"/>
            <a:ext cx="5065652" cy="3583215"/>
          </a:xfrm>
          <a:prstGeom prst="rect">
            <a:avLst/>
          </a:prstGeom>
        </p:spPr>
      </p:pic>
      <p:sp>
        <p:nvSpPr>
          <p:cNvPr id="3" name="テキスト ボックス 2">
            <a:extLst>
              <a:ext uri="{FF2B5EF4-FFF2-40B4-BE49-F238E27FC236}">
                <a16:creationId xmlns:a16="http://schemas.microsoft.com/office/drawing/2014/main" id="{FEEA464B-3F14-5846-9794-1FBBF1D2FA65}"/>
              </a:ext>
            </a:extLst>
          </p:cNvPr>
          <p:cNvSpPr txBox="1"/>
          <p:nvPr/>
        </p:nvSpPr>
        <p:spPr>
          <a:xfrm>
            <a:off x="3491880" y="3994389"/>
            <a:ext cx="801823" cy="461665"/>
          </a:xfrm>
          <a:prstGeom prst="rect">
            <a:avLst/>
          </a:prstGeom>
          <a:noFill/>
        </p:spPr>
        <p:txBody>
          <a:bodyPr wrap="none" rtlCol="0">
            <a:spAutoFit/>
          </a:bodyPr>
          <a:lstStyle/>
          <a:p>
            <a:r>
              <a:rPr kumimoji="1" lang="en-US" altLang="ja-JP" dirty="0">
                <a:solidFill>
                  <a:srgbClr val="FF0000"/>
                </a:solidFill>
              </a:rPr>
              <a:t>80%</a:t>
            </a:r>
          </a:p>
        </p:txBody>
      </p:sp>
      <p:sp>
        <p:nvSpPr>
          <p:cNvPr id="8" name="テキスト ボックス 7">
            <a:extLst>
              <a:ext uri="{FF2B5EF4-FFF2-40B4-BE49-F238E27FC236}">
                <a16:creationId xmlns:a16="http://schemas.microsoft.com/office/drawing/2014/main" id="{46901F81-A408-D94B-AC1D-CBD55F067BFA}"/>
              </a:ext>
            </a:extLst>
          </p:cNvPr>
          <p:cNvSpPr txBox="1"/>
          <p:nvPr/>
        </p:nvSpPr>
        <p:spPr>
          <a:xfrm>
            <a:off x="3584932" y="5676972"/>
            <a:ext cx="801823" cy="461665"/>
          </a:xfrm>
          <a:prstGeom prst="rect">
            <a:avLst/>
          </a:prstGeom>
          <a:noFill/>
        </p:spPr>
        <p:txBody>
          <a:bodyPr wrap="none" rtlCol="0">
            <a:spAutoFit/>
          </a:bodyPr>
          <a:lstStyle/>
          <a:p>
            <a:r>
              <a:rPr lang="en-US" altLang="ja-JP" dirty="0">
                <a:solidFill>
                  <a:srgbClr val="FF0000"/>
                </a:solidFill>
              </a:rPr>
              <a:t>20</a:t>
            </a:r>
            <a:r>
              <a:rPr kumimoji="1" lang="en-US" altLang="ja-JP" dirty="0">
                <a:solidFill>
                  <a:srgbClr val="FF0000"/>
                </a:solidFill>
              </a:rPr>
              <a:t>%</a:t>
            </a:r>
          </a:p>
        </p:txBody>
      </p:sp>
      <p:sp>
        <p:nvSpPr>
          <p:cNvPr id="9" name="テキスト ボックス 8">
            <a:extLst>
              <a:ext uri="{FF2B5EF4-FFF2-40B4-BE49-F238E27FC236}">
                <a16:creationId xmlns:a16="http://schemas.microsoft.com/office/drawing/2014/main" id="{8EEE3DD8-1C85-514B-87B1-3D888E0C4FAE}"/>
              </a:ext>
            </a:extLst>
          </p:cNvPr>
          <p:cNvSpPr txBox="1"/>
          <p:nvPr/>
        </p:nvSpPr>
        <p:spPr>
          <a:xfrm>
            <a:off x="5158157" y="5446140"/>
            <a:ext cx="630301" cy="461665"/>
          </a:xfrm>
          <a:prstGeom prst="rect">
            <a:avLst/>
          </a:prstGeom>
          <a:noFill/>
        </p:spPr>
        <p:txBody>
          <a:bodyPr wrap="none" rtlCol="0">
            <a:spAutoFit/>
          </a:bodyPr>
          <a:lstStyle/>
          <a:p>
            <a:r>
              <a:rPr lang="en-US" altLang="ja-JP" dirty="0">
                <a:solidFill>
                  <a:srgbClr val="FF0000"/>
                </a:solidFill>
              </a:rPr>
              <a:t>5</a:t>
            </a:r>
            <a:r>
              <a:rPr kumimoji="1" lang="en-US" altLang="ja-JP" dirty="0">
                <a:solidFill>
                  <a:srgbClr val="FF0000"/>
                </a:solidFill>
              </a:rPr>
              <a:t>%</a:t>
            </a:r>
          </a:p>
        </p:txBody>
      </p:sp>
      <p:sp>
        <p:nvSpPr>
          <p:cNvPr id="10" name="テキスト ボックス 9">
            <a:extLst>
              <a:ext uri="{FF2B5EF4-FFF2-40B4-BE49-F238E27FC236}">
                <a16:creationId xmlns:a16="http://schemas.microsoft.com/office/drawing/2014/main" id="{8A34D62C-8119-3447-8691-8431F0A031C8}"/>
              </a:ext>
            </a:extLst>
          </p:cNvPr>
          <p:cNvSpPr txBox="1"/>
          <p:nvPr/>
        </p:nvSpPr>
        <p:spPr>
          <a:xfrm>
            <a:off x="5640283" y="4357077"/>
            <a:ext cx="3042821" cy="461665"/>
          </a:xfrm>
          <a:prstGeom prst="rect">
            <a:avLst/>
          </a:prstGeom>
          <a:solidFill>
            <a:schemeClr val="bg1"/>
          </a:solidFill>
          <a:ln w="28575">
            <a:solidFill>
              <a:srgbClr val="0070C0"/>
            </a:solidFill>
          </a:ln>
        </p:spPr>
        <p:txBody>
          <a:bodyPr wrap="none" rtlCol="0">
            <a:spAutoFit/>
          </a:bodyPr>
          <a:lstStyle/>
          <a:p>
            <a:r>
              <a:rPr lang="ja-JP" altLang="en-US" b="1"/>
              <a:t>肺に始まり、肺に終わる</a:t>
            </a:r>
          </a:p>
        </p:txBody>
      </p:sp>
    </p:spTree>
    <p:extLst>
      <p:ext uri="{BB962C8B-B14F-4D97-AF65-F5344CB8AC3E}">
        <p14:creationId xmlns:p14="http://schemas.microsoft.com/office/powerpoint/2010/main" val="322985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381000" y="533400"/>
            <a:ext cx="8655496" cy="533400"/>
          </a:xfrm>
        </p:spPr>
        <p:txBody>
          <a:bodyPr/>
          <a:lstStyle/>
          <a:p>
            <a:r>
              <a:rPr lang="ja-JP" altLang="en-US"/>
              <a:t>年齢別確定患者数</a:t>
            </a:r>
            <a:r>
              <a:rPr lang="en-US" altLang="ja-JP" sz="2400" dirty="0"/>
              <a:t>〜</a:t>
            </a:r>
            <a:r>
              <a:rPr lang="ja-JP" altLang="en-US" sz="2400"/>
              <a:t>中国</a:t>
            </a:r>
            <a:r>
              <a:rPr lang="en-US" altLang="ja-JP" sz="2400" dirty="0"/>
              <a:t>44672</a:t>
            </a:r>
            <a:r>
              <a:rPr lang="ja-JP" altLang="en-US" sz="2400"/>
              <a:t>症例のまとめ</a:t>
            </a:r>
            <a:endParaRPr kumimoji="1" lang="ja-JP" altLang="en-US" sz="24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aphicFrame>
        <p:nvGraphicFramePr>
          <p:cNvPr id="8" name="グラフ 7">
            <a:extLst>
              <a:ext uri="{FF2B5EF4-FFF2-40B4-BE49-F238E27FC236}">
                <a16:creationId xmlns:a16="http://schemas.microsoft.com/office/drawing/2014/main" id="{A76D964A-4F38-1F45-9AC2-409E04FDEDCB}"/>
              </a:ext>
            </a:extLst>
          </p:cNvPr>
          <p:cNvGraphicFramePr>
            <a:graphicFrameLocks/>
          </p:cNvGraphicFramePr>
          <p:nvPr>
            <p:extLst>
              <p:ext uri="{D42A27DB-BD31-4B8C-83A1-F6EECF244321}">
                <p14:modId xmlns:p14="http://schemas.microsoft.com/office/powerpoint/2010/main" val="3063665264"/>
              </p:ext>
            </p:extLst>
          </p:nvPr>
        </p:nvGraphicFramePr>
        <p:xfrm>
          <a:off x="755576" y="1155982"/>
          <a:ext cx="7200800"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10" name="テキスト ボックス 9">
            <a:extLst>
              <a:ext uri="{FF2B5EF4-FFF2-40B4-BE49-F238E27FC236}">
                <a16:creationId xmlns:a16="http://schemas.microsoft.com/office/drawing/2014/main" id="{978E7717-2FEB-FA4F-BB98-77BDDBCD8C98}"/>
              </a:ext>
            </a:extLst>
          </p:cNvPr>
          <p:cNvSpPr txBox="1"/>
          <p:nvPr/>
        </p:nvSpPr>
        <p:spPr>
          <a:xfrm>
            <a:off x="227867" y="1255872"/>
            <a:ext cx="527709" cy="338554"/>
          </a:xfrm>
          <a:prstGeom prst="rect">
            <a:avLst/>
          </a:prstGeom>
          <a:noFill/>
        </p:spPr>
        <p:txBody>
          <a:bodyPr wrap="none" rtlCol="0">
            <a:spAutoFit/>
          </a:bodyPr>
          <a:lstStyle/>
          <a:p>
            <a:r>
              <a:rPr kumimoji="1" lang="en-US" altLang="ja-JP" sz="1600" dirty="0"/>
              <a:t>(</a:t>
            </a:r>
            <a:r>
              <a:rPr kumimoji="1" lang="ja-JP" altLang="en-US" sz="1600"/>
              <a:t>人</a:t>
            </a:r>
            <a:r>
              <a:rPr kumimoji="1" lang="en-US" altLang="ja-JP" sz="1600" dirty="0"/>
              <a:t>)</a:t>
            </a:r>
            <a:endParaRPr kumimoji="1" lang="ja-JP" altLang="en-US" sz="1600"/>
          </a:p>
        </p:txBody>
      </p:sp>
      <p:grpSp>
        <p:nvGrpSpPr>
          <p:cNvPr id="6" name="グループ化 5">
            <a:extLst>
              <a:ext uri="{FF2B5EF4-FFF2-40B4-BE49-F238E27FC236}">
                <a16:creationId xmlns:a16="http://schemas.microsoft.com/office/drawing/2014/main" id="{AD5E5E70-4EE7-E84B-9D80-702BA1FE64EF}"/>
              </a:ext>
            </a:extLst>
          </p:cNvPr>
          <p:cNvGrpSpPr/>
          <p:nvPr/>
        </p:nvGrpSpPr>
        <p:grpSpPr>
          <a:xfrm>
            <a:off x="1557498" y="1839601"/>
            <a:ext cx="5763547" cy="4566400"/>
            <a:chOff x="1557498" y="1839601"/>
            <a:chExt cx="5763547" cy="4566400"/>
          </a:xfrm>
        </p:grpSpPr>
        <p:sp>
          <p:nvSpPr>
            <p:cNvPr id="3" name="テキスト ボックス 2">
              <a:extLst>
                <a:ext uri="{FF2B5EF4-FFF2-40B4-BE49-F238E27FC236}">
                  <a16:creationId xmlns:a16="http://schemas.microsoft.com/office/drawing/2014/main" id="{C6E418DA-C6A0-9748-8869-DC8BA5646777}"/>
                </a:ext>
              </a:extLst>
            </p:cNvPr>
            <p:cNvSpPr txBox="1"/>
            <p:nvPr/>
          </p:nvSpPr>
          <p:spPr>
            <a:xfrm>
              <a:off x="1557498" y="5944336"/>
              <a:ext cx="5763547" cy="461665"/>
            </a:xfrm>
            <a:prstGeom prst="rect">
              <a:avLst/>
            </a:prstGeom>
            <a:solidFill>
              <a:schemeClr val="bg1"/>
            </a:solidFill>
            <a:ln w="28575">
              <a:solidFill>
                <a:srgbClr val="0070C0"/>
              </a:solidFill>
            </a:ln>
          </p:spPr>
          <p:txBody>
            <a:bodyPr wrap="square" rtlCol="0">
              <a:spAutoFit/>
            </a:bodyPr>
            <a:lstStyle/>
            <a:p>
              <a:pPr algn="ctr"/>
              <a:r>
                <a:rPr kumimoji="1" lang="en-US" altLang="ja-JP" dirty="0"/>
                <a:t>50</a:t>
              </a:r>
              <a:r>
                <a:rPr kumimoji="1" lang="ja-JP" altLang="en-US"/>
                <a:t>才台がピークで若年者に少ない</a:t>
              </a:r>
            </a:p>
          </p:txBody>
        </p:sp>
        <p:sp>
          <p:nvSpPr>
            <p:cNvPr id="5" name="円/楕円 4">
              <a:extLst>
                <a:ext uri="{FF2B5EF4-FFF2-40B4-BE49-F238E27FC236}">
                  <a16:creationId xmlns:a16="http://schemas.microsoft.com/office/drawing/2014/main" id="{E7B9FA01-98B4-9840-9CD4-9FA3FAA78FBD}"/>
                </a:ext>
              </a:extLst>
            </p:cNvPr>
            <p:cNvSpPr/>
            <p:nvPr/>
          </p:nvSpPr>
          <p:spPr>
            <a:xfrm>
              <a:off x="3419872" y="1839601"/>
              <a:ext cx="3312368" cy="3096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34804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2ACBED-61C9-2542-9107-9F4364315841}"/>
              </a:ext>
            </a:extLst>
          </p:cNvPr>
          <p:cNvSpPr>
            <a:spLocks noGrp="1"/>
          </p:cNvSpPr>
          <p:nvPr>
            <p:ph type="title"/>
          </p:nvPr>
        </p:nvSpPr>
        <p:spPr>
          <a:xfrm>
            <a:off x="381000" y="533400"/>
            <a:ext cx="8382000" cy="533400"/>
          </a:xfrm>
        </p:spPr>
        <p:txBody>
          <a:bodyPr/>
          <a:lstStyle/>
          <a:p>
            <a:r>
              <a:rPr kumimoji="1" lang="ja-JP" altLang="en-US"/>
              <a:t>年齢別死亡率</a:t>
            </a:r>
            <a:r>
              <a:rPr lang="en-US" altLang="ja-JP" sz="2400" dirty="0"/>
              <a:t>〜</a:t>
            </a:r>
            <a:r>
              <a:rPr lang="ja-JP" altLang="en-US" sz="2400"/>
              <a:t>中国</a:t>
            </a:r>
            <a:r>
              <a:rPr lang="en-US" altLang="ja-JP" sz="2400" dirty="0"/>
              <a:t>44672</a:t>
            </a:r>
            <a:r>
              <a:rPr lang="ja-JP" altLang="en-US" sz="2400"/>
              <a:t>症例のまとめ</a:t>
            </a:r>
            <a:endParaRPr kumimoji="1" lang="ja-JP" altLang="en-US" sz="2400"/>
          </a:p>
        </p:txBody>
      </p:sp>
      <p:sp>
        <p:nvSpPr>
          <p:cNvPr id="4" name="フッター プレースホルダー 3">
            <a:extLst>
              <a:ext uri="{FF2B5EF4-FFF2-40B4-BE49-F238E27FC236}">
                <a16:creationId xmlns:a16="http://schemas.microsoft.com/office/drawing/2014/main" id="{E9245E78-A734-E448-8BD0-17C555696FBA}"/>
              </a:ext>
            </a:extLst>
          </p:cNvPr>
          <p:cNvSpPr>
            <a:spLocks noGrp="1"/>
          </p:cNvSpPr>
          <p:nvPr>
            <p:ph type="ftr" sz="quarter" idx="10"/>
          </p:nvPr>
        </p:nvSpPr>
        <p:spPr/>
        <p:txBody>
          <a:bodyPr/>
          <a:lstStyle/>
          <a:p>
            <a:pPr>
              <a:defRPr/>
            </a:pPr>
            <a:r>
              <a:rPr lang="en-US" altLang="ja-JP"/>
              <a:t>フッター</a:t>
            </a:r>
          </a:p>
        </p:txBody>
      </p:sp>
      <p:graphicFrame>
        <p:nvGraphicFramePr>
          <p:cNvPr id="5" name="グラフ 4">
            <a:extLst>
              <a:ext uri="{FF2B5EF4-FFF2-40B4-BE49-F238E27FC236}">
                <a16:creationId xmlns:a16="http://schemas.microsoft.com/office/drawing/2014/main" id="{0899C8DC-2C53-4146-8DA5-06305A7C21D4}"/>
              </a:ext>
            </a:extLst>
          </p:cNvPr>
          <p:cNvGraphicFramePr>
            <a:graphicFrameLocks/>
          </p:cNvGraphicFramePr>
          <p:nvPr>
            <p:extLst>
              <p:ext uri="{D42A27DB-BD31-4B8C-83A1-F6EECF244321}">
                <p14:modId xmlns:p14="http://schemas.microsoft.com/office/powerpoint/2010/main" val="3377239099"/>
              </p:ext>
            </p:extLst>
          </p:nvPr>
        </p:nvGraphicFramePr>
        <p:xfrm>
          <a:off x="971600" y="1268760"/>
          <a:ext cx="7128792" cy="4528377"/>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a:extLst>
              <a:ext uri="{FF2B5EF4-FFF2-40B4-BE49-F238E27FC236}">
                <a16:creationId xmlns:a16="http://schemas.microsoft.com/office/drawing/2014/main" id="{B0D24777-54DB-724C-AD3C-15F5CCAA1098}"/>
              </a:ext>
            </a:extLst>
          </p:cNvPr>
          <p:cNvSpPr txBox="1"/>
          <p:nvPr/>
        </p:nvSpPr>
        <p:spPr>
          <a:xfrm>
            <a:off x="467544" y="1340768"/>
            <a:ext cx="505267" cy="338554"/>
          </a:xfrm>
          <a:prstGeom prst="rect">
            <a:avLst/>
          </a:prstGeom>
          <a:noFill/>
        </p:spPr>
        <p:txBody>
          <a:bodyPr wrap="none" rtlCol="0">
            <a:spAutoFit/>
          </a:bodyPr>
          <a:lstStyle/>
          <a:p>
            <a:r>
              <a:rPr kumimoji="1" lang="en-US" altLang="ja-JP" sz="1600" dirty="0"/>
              <a:t>(%)</a:t>
            </a:r>
            <a:endParaRPr kumimoji="1" lang="ja-JP" altLang="en-US" sz="1600"/>
          </a:p>
        </p:txBody>
      </p:sp>
      <p:grpSp>
        <p:nvGrpSpPr>
          <p:cNvPr id="3" name="グループ化 2">
            <a:extLst>
              <a:ext uri="{FF2B5EF4-FFF2-40B4-BE49-F238E27FC236}">
                <a16:creationId xmlns:a16="http://schemas.microsoft.com/office/drawing/2014/main" id="{BDEEA1BA-CB90-1E4C-AA51-DBD148B4BECC}"/>
              </a:ext>
            </a:extLst>
          </p:cNvPr>
          <p:cNvGrpSpPr/>
          <p:nvPr/>
        </p:nvGrpSpPr>
        <p:grpSpPr>
          <a:xfrm>
            <a:off x="1557498" y="1984776"/>
            <a:ext cx="6902933" cy="4421225"/>
            <a:chOff x="1557498" y="1984776"/>
            <a:chExt cx="6902933" cy="4421225"/>
          </a:xfrm>
        </p:grpSpPr>
        <p:sp>
          <p:nvSpPr>
            <p:cNvPr id="8" name="テキスト ボックス 7">
              <a:extLst>
                <a:ext uri="{FF2B5EF4-FFF2-40B4-BE49-F238E27FC236}">
                  <a16:creationId xmlns:a16="http://schemas.microsoft.com/office/drawing/2014/main" id="{3DDA9401-CDD2-4548-8DB5-9C9177DF3D01}"/>
                </a:ext>
              </a:extLst>
            </p:cNvPr>
            <p:cNvSpPr txBox="1"/>
            <p:nvPr/>
          </p:nvSpPr>
          <p:spPr>
            <a:xfrm>
              <a:off x="1557498" y="5944336"/>
              <a:ext cx="5763547" cy="461665"/>
            </a:xfrm>
            <a:prstGeom prst="rect">
              <a:avLst/>
            </a:prstGeom>
            <a:solidFill>
              <a:schemeClr val="bg1"/>
            </a:solidFill>
            <a:ln w="28575">
              <a:solidFill>
                <a:srgbClr val="0070C0"/>
              </a:solidFill>
            </a:ln>
          </p:spPr>
          <p:txBody>
            <a:bodyPr wrap="square" rtlCol="0">
              <a:spAutoFit/>
            </a:bodyPr>
            <a:lstStyle/>
            <a:p>
              <a:pPr algn="ctr"/>
              <a:r>
                <a:rPr kumimoji="1" lang="ja-JP" altLang="en-US"/>
                <a:t>高齢になるほど死亡率は高くなる</a:t>
              </a:r>
            </a:p>
          </p:txBody>
        </p:sp>
        <p:sp>
          <p:nvSpPr>
            <p:cNvPr id="7" name="円/楕円 6">
              <a:extLst>
                <a:ext uri="{FF2B5EF4-FFF2-40B4-BE49-F238E27FC236}">
                  <a16:creationId xmlns:a16="http://schemas.microsoft.com/office/drawing/2014/main" id="{375656A5-1ABC-3948-BDD1-9DDABB77249F}"/>
                </a:ext>
              </a:extLst>
            </p:cNvPr>
            <p:cNvSpPr/>
            <p:nvPr/>
          </p:nvSpPr>
          <p:spPr>
            <a:xfrm>
              <a:off x="6276928" y="1984776"/>
              <a:ext cx="2183503" cy="39595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0362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ロゴ入り">
  <a:themeElements>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テーマ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テーマ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テーマ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テーマ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テーマ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テーマ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テーマ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テーマ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テーマ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ロゴ入り</Template>
  <TotalTime>2606</TotalTime>
  <Words>3342</Words>
  <Application>Microsoft Office PowerPoint</Application>
  <PresentationFormat>画面に合わせる (4:3)</PresentationFormat>
  <Paragraphs>375</Paragraphs>
  <Slides>52</Slides>
  <Notes>1</Notes>
  <HiddenSlides>0</HiddenSlides>
  <MMClips>0</MMClips>
  <ScaleCrop>false</ScaleCrop>
  <HeadingPairs>
    <vt:vector size="6" baseType="variant">
      <vt:variant>
        <vt:lpstr>使用されているフォント</vt:lpstr>
      </vt:variant>
      <vt:variant>
        <vt:i4>2</vt:i4>
      </vt:variant>
      <vt:variant>
        <vt:lpstr>テーマ</vt:lpstr>
      </vt:variant>
      <vt:variant>
        <vt:i4>1</vt:i4>
      </vt:variant>
      <vt:variant>
        <vt:lpstr>スライド タイトル</vt:lpstr>
      </vt:variant>
      <vt:variant>
        <vt:i4>52</vt:i4>
      </vt:variant>
    </vt:vector>
  </HeadingPairs>
  <TitlesOfParts>
    <vt:vector size="55" baseType="lpstr">
      <vt:lpstr>HGS明朝E</vt:lpstr>
      <vt:lpstr>Arial</vt:lpstr>
      <vt:lpstr>ロゴ入り</vt:lpstr>
      <vt:lpstr>新型コロナウイルスの話 我々はどう立ちむかうのか？</vt:lpstr>
      <vt:lpstr>はじめに</vt:lpstr>
      <vt:lpstr>はじめに</vt:lpstr>
      <vt:lpstr>今日のお話</vt:lpstr>
      <vt:lpstr>今日のお話</vt:lpstr>
      <vt:lpstr>COVID-19とは</vt:lpstr>
      <vt:lpstr>新型コロナウイルス</vt:lpstr>
      <vt:lpstr>年齢別確定患者数〜中国44672症例のまとめ</vt:lpstr>
      <vt:lpstr>年齢別死亡率〜中国44672症例のまとめ</vt:lpstr>
      <vt:lpstr>性別死亡率〜中国44672症例のまとめ</vt:lpstr>
      <vt:lpstr>年齢別生存数と死亡数〜中国44672症例のまとめ</vt:lpstr>
      <vt:lpstr>基礎疾患別死亡率〜中国44672症例のまとめ</vt:lpstr>
      <vt:lpstr>どんな症状なの？</vt:lpstr>
      <vt:lpstr>病態の悪化頻度</vt:lpstr>
      <vt:lpstr>発症から典型的な経過と日数(入院41例の検討)</vt:lpstr>
      <vt:lpstr>今日のお話</vt:lpstr>
      <vt:lpstr>用語</vt:lpstr>
      <vt:lpstr>PowerPoint プレゼンテーション</vt:lpstr>
      <vt:lpstr>国別患者数の推移</vt:lpstr>
      <vt:lpstr>おおよその感染率</vt:lpstr>
      <vt:lpstr>アウトブレイクの予測</vt:lpstr>
      <vt:lpstr>スーパースプレッダーについて</vt:lpstr>
      <vt:lpstr>中国での発生者数</vt:lpstr>
      <vt:lpstr>アウトブレイクを起こさない為に</vt:lpstr>
      <vt:lpstr>PowerPoint プレゼンテーション</vt:lpstr>
      <vt:lpstr>アウトブレイクが起こるとどうなるか</vt:lpstr>
      <vt:lpstr>新型コロナウイルス感染症対策の基本方針の具体化に向けた見解 続き</vt:lpstr>
      <vt:lpstr>今日のお話</vt:lpstr>
      <vt:lpstr>PowerPoint プレゼンテーション</vt:lpstr>
      <vt:lpstr>日本におけるＰＣＲ検査の方針</vt:lpstr>
      <vt:lpstr>なぜ早期からＰＣＲ検査を行わないのか</vt:lpstr>
      <vt:lpstr>ある程度の歯止めは必要</vt:lpstr>
      <vt:lpstr>2月27日の大邸新聞記事</vt:lpstr>
      <vt:lpstr>治療法</vt:lpstr>
      <vt:lpstr>PowerPoint プレゼンテーション</vt:lpstr>
      <vt:lpstr>今日のお話</vt:lpstr>
      <vt:lpstr>PowerPoint プレゼンテーション</vt:lpstr>
      <vt:lpstr>マスクについて</vt:lpstr>
      <vt:lpstr>手袋を外した後も手洗いが必要</vt:lpstr>
      <vt:lpstr>マスクの前面は汚染されていると思うべき</vt:lpstr>
      <vt:lpstr>手洗いのタイミング</vt:lpstr>
      <vt:lpstr>環境消毒</vt:lpstr>
      <vt:lpstr>感染対策に関しては</vt:lpstr>
      <vt:lpstr>私が行っていた（勧めている）対策</vt:lpstr>
      <vt:lpstr>エアロゾル感染について</vt:lpstr>
      <vt:lpstr>ちょっとした疑問が</vt:lpstr>
      <vt:lpstr>接触感染が主体なら何に気をつけるのか？</vt:lpstr>
      <vt:lpstr>続き</vt:lpstr>
      <vt:lpstr>小規模患者 クラスター （集団）</vt:lpstr>
      <vt:lpstr>どの様な生活を送るべきか</vt:lpstr>
      <vt:lpstr>神戸大学岩田健太郎教授の 「COVIDと対峙するために日本社会が変わるべきこと」</vt:lpstr>
      <vt:lpstr>PowerPoint プレゼンテーション</vt:lpstr>
    </vt:vector>
  </TitlesOfParts>
  <Company>Microsoft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援腎会すずきクリニック</dc:creator>
  <cp:lastModifiedBy>もり あつ</cp:lastModifiedBy>
  <cp:revision>185</cp:revision>
  <dcterms:created xsi:type="dcterms:W3CDTF">2012-10-05T03:15:35Z</dcterms:created>
  <dcterms:modified xsi:type="dcterms:W3CDTF">2020-03-02T14:06:15Z</dcterms:modified>
</cp:coreProperties>
</file>